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301" r:id="rId3"/>
    <p:sldId id="279" r:id="rId4"/>
    <p:sldId id="260" r:id="rId5"/>
    <p:sldId id="281" r:id="rId6"/>
    <p:sldId id="261" r:id="rId7"/>
    <p:sldId id="288" r:id="rId8"/>
    <p:sldId id="282" r:id="rId9"/>
    <p:sldId id="263" r:id="rId10"/>
    <p:sldId id="283" r:id="rId11"/>
    <p:sldId id="264" r:id="rId12"/>
    <p:sldId id="296" r:id="rId13"/>
    <p:sldId id="284" r:id="rId14"/>
    <p:sldId id="266" r:id="rId15"/>
    <p:sldId id="306" r:id="rId16"/>
    <p:sldId id="285" r:id="rId17"/>
    <p:sldId id="267" r:id="rId18"/>
    <p:sldId id="307" r:id="rId19"/>
    <p:sldId id="286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4FB"/>
    <a:srgbClr val="089FEA"/>
    <a:srgbClr val="62C7FA"/>
    <a:srgbClr val="C9B209"/>
    <a:srgbClr val="0E901A"/>
    <a:srgbClr val="0FC117"/>
    <a:srgbClr val="0A8010"/>
    <a:srgbClr val="200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1" autoAdjust="0"/>
    <p:restoredTop sz="94660"/>
  </p:normalViewPr>
  <p:slideViewPr>
    <p:cSldViewPr>
      <p:cViewPr varScale="1">
        <p:scale>
          <a:sx n="92" d="100"/>
          <a:sy n="92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09642-E182-4E26-A4AF-D93E0F0027F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C783BF49-80CD-41AB-9859-942F9AA363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D92727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1C6E3D"/>
            </a:solidFill>
            <a:effectLst/>
            <a:latin typeface="Arial" charset="0"/>
            <a:cs typeface="Arial" charset="0"/>
          </a:endParaRPr>
        </a:p>
      </dgm:t>
    </dgm:pt>
    <dgm:pt modelId="{0ED6DA4B-04B5-4D7B-A1D3-9413F5DFABC0}" type="parTrans" cxnId="{157EF5D6-9D87-40C4-B9BE-3126A0BBCE41}">
      <dgm:prSet/>
      <dgm:spPr/>
    </dgm:pt>
    <dgm:pt modelId="{CC7610EB-0C25-4152-8E78-65FD7E8949A4}" type="sibTrans" cxnId="{157EF5D6-9D87-40C4-B9BE-3126A0BBCE41}">
      <dgm:prSet/>
      <dgm:spPr/>
    </dgm:pt>
    <dgm:pt modelId="{F8D1A2D1-1C65-425B-BE95-CA390B8CFD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Групповой</a:t>
          </a:r>
        </a:p>
      </dgm:t>
    </dgm:pt>
    <dgm:pt modelId="{FBFCA0AB-543D-4237-9BD1-35627C1D3427}" type="parTrans" cxnId="{89278DA2-35E4-4CE4-B935-54A19651A078}">
      <dgm:prSet/>
      <dgm:spPr/>
    </dgm:pt>
    <dgm:pt modelId="{E8FCA21F-72F1-42FF-90E9-31B0AA01EB85}" type="sibTrans" cxnId="{89278DA2-35E4-4CE4-B935-54A19651A078}">
      <dgm:prSet/>
      <dgm:spPr/>
    </dgm:pt>
    <dgm:pt modelId="{A6AAF4AE-37F7-43E0-A22A-419275617E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Познавательно-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игровой</a:t>
          </a:r>
        </a:p>
      </dgm:t>
    </dgm:pt>
    <dgm:pt modelId="{AD0D0101-B04D-4A98-8F01-F1E3BEB577BF}" type="parTrans" cxnId="{9462F07F-D803-42D3-B95B-67F0A35B78DC}">
      <dgm:prSet/>
      <dgm:spPr/>
    </dgm:pt>
    <dgm:pt modelId="{7E26A542-FB0C-4485-B320-51CBD42E6A1C}" type="sibTrans" cxnId="{9462F07F-D803-42D3-B95B-67F0A35B78DC}">
      <dgm:prSet/>
      <dgm:spPr/>
    </dgm:pt>
    <dgm:pt modelId="{6B55C5A8-9CD5-45D3-949D-29795D6589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Долгосрочный</a:t>
          </a:r>
        </a:p>
      </dgm:t>
    </dgm:pt>
    <dgm:pt modelId="{F0F4568A-CBBB-4B3A-9BB1-16521C697C27}" type="parTrans" cxnId="{0E4BCE81-612C-4B16-A2A2-CF4E7C0731BB}">
      <dgm:prSet/>
      <dgm:spPr/>
    </dgm:pt>
    <dgm:pt modelId="{D7C0E853-D371-424F-9F63-4A33E88BEC97}" type="sibTrans" cxnId="{0E4BCE81-612C-4B16-A2A2-CF4E7C0731BB}">
      <dgm:prSet/>
      <dgm:spPr/>
    </dgm:pt>
    <dgm:pt modelId="{BB5BE973-1C83-4C02-8FB8-E5022FAE05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Включает ребенка и его семью</a:t>
          </a:r>
        </a:p>
      </dgm:t>
    </dgm:pt>
    <dgm:pt modelId="{DE821E33-2141-4823-AC88-3D49A5C0EE65}" type="parTrans" cxnId="{C428ADF7-100C-4986-9767-FD00E6FBAB35}">
      <dgm:prSet/>
      <dgm:spPr/>
    </dgm:pt>
    <dgm:pt modelId="{32156FFD-4D12-4C5A-9EB9-E867B81186E1}" type="sibTrans" cxnId="{C428ADF7-100C-4986-9767-FD00E6FBAB35}">
      <dgm:prSet/>
      <dgm:spPr/>
    </dgm:pt>
    <dgm:pt modelId="{4EEDCB67-0861-42B7-9C47-E20CCF8B8CFC}" type="pres">
      <dgm:prSet presAssocID="{B3009642-E182-4E26-A4AF-D93E0F0027F7}" presName="Name0" presStyleCnt="0">
        <dgm:presLayoutVars>
          <dgm:dir/>
          <dgm:animLvl val="lvl"/>
          <dgm:resizeHandles val="exact"/>
        </dgm:presLayoutVars>
      </dgm:prSet>
      <dgm:spPr/>
    </dgm:pt>
    <dgm:pt modelId="{9C7374DD-907C-48FC-B6E6-1B849FFBCC4C}" type="pres">
      <dgm:prSet presAssocID="{C783BF49-80CD-41AB-9859-942F9AA363C8}" presName="Name8" presStyleCnt="0"/>
      <dgm:spPr/>
    </dgm:pt>
    <dgm:pt modelId="{77EB571F-3CEC-4941-B2CB-A6CFDDC8816F}" type="pres">
      <dgm:prSet presAssocID="{C783BF49-80CD-41AB-9859-942F9AA363C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D3092-8A96-4DC4-83D9-D569D3CB4143}" type="pres">
      <dgm:prSet presAssocID="{C783BF49-80CD-41AB-9859-942F9AA363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613A6-E93F-433F-9600-C1601E9D90BF}" type="pres">
      <dgm:prSet presAssocID="{F8D1A2D1-1C65-425B-BE95-CA390B8CFDE3}" presName="Name8" presStyleCnt="0"/>
      <dgm:spPr/>
    </dgm:pt>
    <dgm:pt modelId="{96A28A33-16B2-49EC-9D24-AE953B75B843}" type="pres">
      <dgm:prSet presAssocID="{F8D1A2D1-1C65-425B-BE95-CA390B8CFDE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19C0-E5EB-46A3-8715-665F9BCCB0F1}" type="pres">
      <dgm:prSet presAssocID="{F8D1A2D1-1C65-425B-BE95-CA390B8CFD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DB5AE-AD67-4EDF-8BB2-8EA89E5C8FFF}" type="pres">
      <dgm:prSet presAssocID="{A6AAF4AE-37F7-43E0-A22A-419275617EC5}" presName="Name8" presStyleCnt="0"/>
      <dgm:spPr/>
    </dgm:pt>
    <dgm:pt modelId="{09C3E54A-4CE2-4031-95DD-1B2CA776EA00}" type="pres">
      <dgm:prSet presAssocID="{A6AAF4AE-37F7-43E0-A22A-419275617EC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C3D78-586A-4428-B264-E038F0FDE568}" type="pres">
      <dgm:prSet presAssocID="{A6AAF4AE-37F7-43E0-A22A-419275617E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0B61D-8E4E-472D-9E48-A692E4FA4A53}" type="pres">
      <dgm:prSet presAssocID="{6B55C5A8-9CD5-45D3-949D-29795D65890F}" presName="Name8" presStyleCnt="0"/>
      <dgm:spPr/>
    </dgm:pt>
    <dgm:pt modelId="{E303722F-25F0-4728-82B5-EFEA12C94875}" type="pres">
      <dgm:prSet presAssocID="{6B55C5A8-9CD5-45D3-949D-29795D65890F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2576-9043-4546-9E0E-75D88B483C9D}" type="pres">
      <dgm:prSet presAssocID="{6B55C5A8-9CD5-45D3-949D-29795D6589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C96B3-F645-4188-9087-02160F15B1A0}" type="pres">
      <dgm:prSet presAssocID="{BB5BE973-1C83-4C02-8FB8-E5022FAE055A}" presName="Name8" presStyleCnt="0"/>
      <dgm:spPr/>
    </dgm:pt>
    <dgm:pt modelId="{0F89D86E-44C4-4431-A517-26BFF845193C}" type="pres">
      <dgm:prSet presAssocID="{BB5BE973-1C83-4C02-8FB8-E5022FAE055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8A18-059F-4264-923C-116699EAA4FA}" type="pres">
      <dgm:prSet presAssocID="{BB5BE973-1C83-4C02-8FB8-E5022FAE05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E05CA-E5FF-4F99-8606-47E09F178DFE}" type="presOf" srcId="{BB5BE973-1C83-4C02-8FB8-E5022FAE055A}" destId="{0F89D86E-44C4-4431-A517-26BFF845193C}" srcOrd="0" destOrd="0" presId="urn:microsoft.com/office/officeart/2005/8/layout/pyramid1"/>
    <dgm:cxn modelId="{EBAD3FA2-37E4-45DD-96D0-A125A918F5DF}" type="presOf" srcId="{A6AAF4AE-37F7-43E0-A22A-419275617EC5}" destId="{6E0C3D78-586A-4428-B264-E038F0FDE568}" srcOrd="1" destOrd="0" presId="urn:microsoft.com/office/officeart/2005/8/layout/pyramid1"/>
    <dgm:cxn modelId="{054DDFBE-B112-4895-86DC-67B2667F1EA6}" type="presOf" srcId="{F8D1A2D1-1C65-425B-BE95-CA390B8CFDE3}" destId="{07A219C0-E5EB-46A3-8715-665F9BCCB0F1}" srcOrd="1" destOrd="0" presId="urn:microsoft.com/office/officeart/2005/8/layout/pyramid1"/>
    <dgm:cxn modelId="{89278DA2-35E4-4CE4-B935-54A19651A078}" srcId="{B3009642-E182-4E26-A4AF-D93E0F0027F7}" destId="{F8D1A2D1-1C65-425B-BE95-CA390B8CFDE3}" srcOrd="1" destOrd="0" parTransId="{FBFCA0AB-543D-4237-9BD1-35627C1D3427}" sibTransId="{E8FCA21F-72F1-42FF-90E9-31B0AA01EB85}"/>
    <dgm:cxn modelId="{9462F07F-D803-42D3-B95B-67F0A35B78DC}" srcId="{B3009642-E182-4E26-A4AF-D93E0F0027F7}" destId="{A6AAF4AE-37F7-43E0-A22A-419275617EC5}" srcOrd="2" destOrd="0" parTransId="{AD0D0101-B04D-4A98-8F01-F1E3BEB577BF}" sibTransId="{7E26A542-FB0C-4485-B320-51CBD42E6A1C}"/>
    <dgm:cxn modelId="{157EF5D6-9D87-40C4-B9BE-3126A0BBCE41}" srcId="{B3009642-E182-4E26-A4AF-D93E0F0027F7}" destId="{C783BF49-80CD-41AB-9859-942F9AA363C8}" srcOrd="0" destOrd="0" parTransId="{0ED6DA4B-04B5-4D7B-A1D3-9413F5DFABC0}" sibTransId="{CC7610EB-0C25-4152-8E78-65FD7E8949A4}"/>
    <dgm:cxn modelId="{E677C25D-43FD-44BD-AE70-2A9095D95855}" type="presOf" srcId="{A6AAF4AE-37F7-43E0-A22A-419275617EC5}" destId="{09C3E54A-4CE2-4031-95DD-1B2CA776EA00}" srcOrd="0" destOrd="0" presId="urn:microsoft.com/office/officeart/2005/8/layout/pyramid1"/>
    <dgm:cxn modelId="{4BDF5FDB-0361-4D09-9B0B-47CB8975356F}" type="presOf" srcId="{6B55C5A8-9CD5-45D3-949D-29795D65890F}" destId="{E303722F-25F0-4728-82B5-EFEA12C94875}" srcOrd="0" destOrd="0" presId="urn:microsoft.com/office/officeart/2005/8/layout/pyramid1"/>
    <dgm:cxn modelId="{7CED7E6B-E788-4FEE-AC77-FE388A1C6D78}" type="presOf" srcId="{C783BF49-80CD-41AB-9859-942F9AA363C8}" destId="{04AD3092-8A96-4DC4-83D9-D569D3CB4143}" srcOrd="1" destOrd="0" presId="urn:microsoft.com/office/officeart/2005/8/layout/pyramid1"/>
    <dgm:cxn modelId="{4594D114-5C33-42BE-92D3-49BCC394A490}" type="presOf" srcId="{C783BF49-80CD-41AB-9859-942F9AA363C8}" destId="{77EB571F-3CEC-4941-B2CB-A6CFDDC8816F}" srcOrd="0" destOrd="0" presId="urn:microsoft.com/office/officeart/2005/8/layout/pyramid1"/>
    <dgm:cxn modelId="{A4C555A4-50A2-4271-A0AB-9338E8AD3EED}" type="presOf" srcId="{6B55C5A8-9CD5-45D3-949D-29795D65890F}" destId="{2AE72576-9043-4546-9E0E-75D88B483C9D}" srcOrd="1" destOrd="0" presId="urn:microsoft.com/office/officeart/2005/8/layout/pyramid1"/>
    <dgm:cxn modelId="{0E4BCE81-612C-4B16-A2A2-CF4E7C0731BB}" srcId="{B3009642-E182-4E26-A4AF-D93E0F0027F7}" destId="{6B55C5A8-9CD5-45D3-949D-29795D65890F}" srcOrd="3" destOrd="0" parTransId="{F0F4568A-CBBB-4B3A-9BB1-16521C697C27}" sibTransId="{D7C0E853-D371-424F-9F63-4A33E88BEC97}"/>
    <dgm:cxn modelId="{9A672C28-4256-4419-A646-A84C4C263980}" type="presOf" srcId="{B3009642-E182-4E26-A4AF-D93E0F0027F7}" destId="{4EEDCB67-0861-42B7-9C47-E20CCF8B8CFC}" srcOrd="0" destOrd="0" presId="urn:microsoft.com/office/officeart/2005/8/layout/pyramid1"/>
    <dgm:cxn modelId="{A269E7D8-A06E-4A73-BCF3-D1C3C5C7DF59}" type="presOf" srcId="{BB5BE973-1C83-4C02-8FB8-E5022FAE055A}" destId="{6E538A18-059F-4264-923C-116699EAA4FA}" srcOrd="1" destOrd="0" presId="urn:microsoft.com/office/officeart/2005/8/layout/pyramid1"/>
    <dgm:cxn modelId="{C428ADF7-100C-4986-9767-FD00E6FBAB35}" srcId="{B3009642-E182-4E26-A4AF-D93E0F0027F7}" destId="{BB5BE973-1C83-4C02-8FB8-E5022FAE055A}" srcOrd="4" destOrd="0" parTransId="{DE821E33-2141-4823-AC88-3D49A5C0EE65}" sibTransId="{32156FFD-4D12-4C5A-9EB9-E867B81186E1}"/>
    <dgm:cxn modelId="{D7EC3C4E-CFC3-4479-83A2-56310E9D1779}" type="presOf" srcId="{F8D1A2D1-1C65-425B-BE95-CA390B8CFDE3}" destId="{96A28A33-16B2-49EC-9D24-AE953B75B843}" srcOrd="0" destOrd="0" presId="urn:microsoft.com/office/officeart/2005/8/layout/pyramid1"/>
    <dgm:cxn modelId="{5F75AE32-6A33-437A-8BBC-D52E344CEF58}" type="presParOf" srcId="{4EEDCB67-0861-42B7-9C47-E20CCF8B8CFC}" destId="{9C7374DD-907C-48FC-B6E6-1B849FFBCC4C}" srcOrd="0" destOrd="0" presId="urn:microsoft.com/office/officeart/2005/8/layout/pyramid1"/>
    <dgm:cxn modelId="{4B3542A6-00AE-41CC-B484-896E6263F7D6}" type="presParOf" srcId="{9C7374DD-907C-48FC-B6E6-1B849FFBCC4C}" destId="{77EB571F-3CEC-4941-B2CB-A6CFDDC8816F}" srcOrd="0" destOrd="0" presId="urn:microsoft.com/office/officeart/2005/8/layout/pyramid1"/>
    <dgm:cxn modelId="{064D362B-F0FE-4A29-8882-4BB4DC1B650D}" type="presParOf" srcId="{9C7374DD-907C-48FC-B6E6-1B849FFBCC4C}" destId="{04AD3092-8A96-4DC4-83D9-D569D3CB4143}" srcOrd="1" destOrd="0" presId="urn:microsoft.com/office/officeart/2005/8/layout/pyramid1"/>
    <dgm:cxn modelId="{DBCC994D-C9B7-43BF-830D-24ACCE8DBBAF}" type="presParOf" srcId="{4EEDCB67-0861-42B7-9C47-E20CCF8B8CFC}" destId="{61A613A6-E93F-433F-9600-C1601E9D90BF}" srcOrd="1" destOrd="0" presId="urn:microsoft.com/office/officeart/2005/8/layout/pyramid1"/>
    <dgm:cxn modelId="{E7DB471C-F86C-4235-888D-FD68F7AB8271}" type="presParOf" srcId="{61A613A6-E93F-433F-9600-C1601E9D90BF}" destId="{96A28A33-16B2-49EC-9D24-AE953B75B843}" srcOrd="0" destOrd="0" presId="urn:microsoft.com/office/officeart/2005/8/layout/pyramid1"/>
    <dgm:cxn modelId="{D931B1FE-F093-4B23-9649-909745C2E858}" type="presParOf" srcId="{61A613A6-E93F-433F-9600-C1601E9D90BF}" destId="{07A219C0-E5EB-46A3-8715-665F9BCCB0F1}" srcOrd="1" destOrd="0" presId="urn:microsoft.com/office/officeart/2005/8/layout/pyramid1"/>
    <dgm:cxn modelId="{9138C7BC-B358-41D6-8FA6-18DC29A0AF12}" type="presParOf" srcId="{4EEDCB67-0861-42B7-9C47-E20CCF8B8CFC}" destId="{19BDB5AE-AD67-4EDF-8BB2-8EA89E5C8FFF}" srcOrd="2" destOrd="0" presId="urn:microsoft.com/office/officeart/2005/8/layout/pyramid1"/>
    <dgm:cxn modelId="{A3A0DF9C-7986-48C1-9446-AE9B061E000C}" type="presParOf" srcId="{19BDB5AE-AD67-4EDF-8BB2-8EA89E5C8FFF}" destId="{09C3E54A-4CE2-4031-95DD-1B2CA776EA00}" srcOrd="0" destOrd="0" presId="urn:microsoft.com/office/officeart/2005/8/layout/pyramid1"/>
    <dgm:cxn modelId="{217E36E7-3F09-4635-8E84-0F8C7601FE20}" type="presParOf" srcId="{19BDB5AE-AD67-4EDF-8BB2-8EA89E5C8FFF}" destId="{6E0C3D78-586A-4428-B264-E038F0FDE568}" srcOrd="1" destOrd="0" presId="urn:microsoft.com/office/officeart/2005/8/layout/pyramid1"/>
    <dgm:cxn modelId="{674EFFE5-3C6D-4359-B882-6FC291924BC8}" type="presParOf" srcId="{4EEDCB67-0861-42B7-9C47-E20CCF8B8CFC}" destId="{6DA0B61D-8E4E-472D-9E48-A692E4FA4A53}" srcOrd="3" destOrd="0" presId="urn:microsoft.com/office/officeart/2005/8/layout/pyramid1"/>
    <dgm:cxn modelId="{BE67814F-E6D9-4792-9185-856D7076ACAA}" type="presParOf" srcId="{6DA0B61D-8E4E-472D-9E48-A692E4FA4A53}" destId="{E303722F-25F0-4728-82B5-EFEA12C94875}" srcOrd="0" destOrd="0" presId="urn:microsoft.com/office/officeart/2005/8/layout/pyramid1"/>
    <dgm:cxn modelId="{CCF02AEC-45C3-4AF1-B157-BD953962B2BC}" type="presParOf" srcId="{6DA0B61D-8E4E-472D-9E48-A692E4FA4A53}" destId="{2AE72576-9043-4546-9E0E-75D88B483C9D}" srcOrd="1" destOrd="0" presId="urn:microsoft.com/office/officeart/2005/8/layout/pyramid1"/>
    <dgm:cxn modelId="{61035C04-69AE-46FE-8ED2-657947D67AD7}" type="presParOf" srcId="{4EEDCB67-0861-42B7-9C47-E20CCF8B8CFC}" destId="{604C96B3-F645-4188-9087-02160F15B1A0}" srcOrd="4" destOrd="0" presId="urn:microsoft.com/office/officeart/2005/8/layout/pyramid1"/>
    <dgm:cxn modelId="{F63D5BCD-647F-4DA2-A56D-72964372C41A}" type="presParOf" srcId="{604C96B3-F645-4188-9087-02160F15B1A0}" destId="{0F89D86E-44C4-4431-A517-26BFF845193C}" srcOrd="0" destOrd="0" presId="urn:microsoft.com/office/officeart/2005/8/layout/pyramid1"/>
    <dgm:cxn modelId="{BF04E7BA-A606-4A14-A766-03C83015B7B2}" type="presParOf" srcId="{604C96B3-F645-4188-9087-02160F15B1A0}" destId="{6E538A18-059F-4264-923C-116699EAA4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571F-3CEC-4941-B2CB-A6CFDDC8816F}">
      <dsp:nvSpPr>
        <dsp:cNvPr id="0" name=""/>
        <dsp:cNvSpPr/>
      </dsp:nvSpPr>
      <dsp:spPr>
        <a:xfrm>
          <a:off x="3369945" y="0"/>
          <a:ext cx="1684972" cy="1045844"/>
        </a:xfrm>
        <a:prstGeom prst="trapezoid">
          <a:avLst>
            <a:gd name="adj" fmla="val 80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3200" b="0" i="0" u="none" strike="noStrike" kern="1200" cap="none" normalizeH="0" baseline="0" smtClean="0">
            <a:ln>
              <a:noFill/>
            </a:ln>
            <a:solidFill>
              <a:srgbClr val="D92727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3200" b="0" i="0" u="none" strike="noStrike" kern="1200" cap="none" normalizeH="0" baseline="0" smtClean="0">
            <a:ln>
              <a:noFill/>
            </a:ln>
            <a:solidFill>
              <a:srgbClr val="1C6E3D"/>
            </a:solidFill>
            <a:effectLst/>
            <a:latin typeface="Arial" charset="0"/>
            <a:cs typeface="Arial" charset="0"/>
          </a:endParaRPr>
        </a:p>
      </dsp:txBody>
      <dsp:txXfrm>
        <a:off x="3369945" y="0"/>
        <a:ext cx="1684972" cy="1045844"/>
      </dsp:txXfrm>
    </dsp:sp>
    <dsp:sp modelId="{96A28A33-16B2-49EC-9D24-AE953B75B843}">
      <dsp:nvSpPr>
        <dsp:cNvPr id="0" name=""/>
        <dsp:cNvSpPr/>
      </dsp:nvSpPr>
      <dsp:spPr>
        <a:xfrm>
          <a:off x="2527458" y="1045844"/>
          <a:ext cx="3369945" cy="1045844"/>
        </a:xfrm>
        <a:prstGeom prst="trapezoid">
          <a:avLst>
            <a:gd name="adj" fmla="val 80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Групповой</a:t>
          </a:r>
        </a:p>
      </dsp:txBody>
      <dsp:txXfrm>
        <a:off x="3117199" y="1045844"/>
        <a:ext cx="2190464" cy="1045844"/>
      </dsp:txXfrm>
    </dsp:sp>
    <dsp:sp modelId="{09C3E54A-4CE2-4031-95DD-1B2CA776EA00}">
      <dsp:nvSpPr>
        <dsp:cNvPr id="0" name=""/>
        <dsp:cNvSpPr/>
      </dsp:nvSpPr>
      <dsp:spPr>
        <a:xfrm>
          <a:off x="1684972" y="2091689"/>
          <a:ext cx="5054917" cy="1045844"/>
        </a:xfrm>
        <a:prstGeom prst="trapezoid">
          <a:avLst>
            <a:gd name="adj" fmla="val 80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Познавательно-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игровой</a:t>
          </a:r>
        </a:p>
      </dsp:txBody>
      <dsp:txXfrm>
        <a:off x="2569583" y="2091689"/>
        <a:ext cx="3285696" cy="1045844"/>
      </dsp:txXfrm>
    </dsp:sp>
    <dsp:sp modelId="{E303722F-25F0-4728-82B5-EFEA12C94875}">
      <dsp:nvSpPr>
        <dsp:cNvPr id="0" name=""/>
        <dsp:cNvSpPr/>
      </dsp:nvSpPr>
      <dsp:spPr>
        <a:xfrm>
          <a:off x="842486" y="3137535"/>
          <a:ext cx="6739890" cy="1045844"/>
        </a:xfrm>
        <a:prstGeom prst="trapezoid">
          <a:avLst>
            <a:gd name="adj" fmla="val 80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Долгосрочный</a:t>
          </a:r>
        </a:p>
      </dsp:txBody>
      <dsp:txXfrm>
        <a:off x="2021967" y="3137535"/>
        <a:ext cx="4380928" cy="1045844"/>
      </dsp:txXfrm>
    </dsp:sp>
    <dsp:sp modelId="{0F89D86E-44C4-4431-A517-26BFF845193C}">
      <dsp:nvSpPr>
        <dsp:cNvPr id="0" name=""/>
        <dsp:cNvSpPr/>
      </dsp:nvSpPr>
      <dsp:spPr>
        <a:xfrm>
          <a:off x="0" y="4183379"/>
          <a:ext cx="8424862" cy="1045844"/>
        </a:xfrm>
        <a:prstGeom prst="trapezoid">
          <a:avLst>
            <a:gd name="adj" fmla="val 805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Включает ребенка и его семью</a:t>
          </a:r>
        </a:p>
      </dsp:txBody>
      <dsp:txXfrm>
        <a:off x="1474351" y="4183379"/>
        <a:ext cx="5476160" cy="104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9016-AC82-4A4D-B499-734A521B3ED0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464C-CC20-4E16-BF18-6520D398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869F-1F91-4852-B80F-ECFC7DCBC160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1D4C-3952-4668-85DD-12CCABB40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D760-1113-498D-AB46-D99230F13CF7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C602-3444-49C1-A66D-E05C263F8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20BE-7EA1-407B-9569-552DA1DEB86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D257-69E6-4D9C-97A1-932B05461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6B4B-A6D7-4C38-BD5E-7E706D5D152A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5103-4647-4FED-B896-220935A3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458B-4683-47B8-B910-E922ADB14431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5E31-AFC5-4BAD-A493-8AA09FD1D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0B5F-CD22-4B6C-B2D3-6DF6155D1D8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1E2B-3A08-46B4-9BA7-740D781A1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1D5E-A7A3-422C-9A09-9850BDE3333A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2318-084C-457B-81D7-F17940261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660A-BA8A-4241-B64B-A3017AEDC307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292C-5A16-4613-98F8-F4B19F19F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B985-4170-438A-88EF-DEF778E9F84A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0A03-D52B-41F1-A1C0-8BF663ADE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DE20-000F-455B-BF37-AAE5C7D00F2E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9806-B537-4309-B84F-EF33C595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2FB9-233A-4BA2-85A0-C77424DE14F9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0A68-173A-4651-8F63-08CD70EB8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6001-DE69-472B-8F69-391D914B2217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BCC3-477F-4643-9C88-82758552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70879-5F98-4401-AD79-3ACA314D6A71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AEE5A-4098-4D3F-8929-879A6A998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56" r:id="rId4"/>
    <p:sldLayoutId id="2147483960" r:id="rId5"/>
    <p:sldLayoutId id="2147483955" r:id="rId6"/>
    <p:sldLayoutId id="2147483961" r:id="rId7"/>
    <p:sldLayoutId id="2147483962" r:id="rId8"/>
    <p:sldLayoutId id="2147483963" r:id="rId9"/>
    <p:sldLayoutId id="2147483954" r:id="rId10"/>
    <p:sldLayoutId id="2147483964" r:id="rId11"/>
    <p:sldLayoutId id="2147483953" r:id="rId12"/>
    <p:sldLayoutId id="2147483952" r:id="rId13"/>
  </p:sldLayoutIdLst>
  <p:transition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812212" cy="11064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charset="0"/>
              </a:rPr>
              <a:t>Интеллектуальное развитие дошкольников через логико-математические игры</a:t>
            </a:r>
          </a:p>
        </p:txBody>
      </p:sp>
      <p:sp>
        <p:nvSpPr>
          <p:cNvPr id="11267" name="Rectangle 6"/>
          <p:cNvSpPr>
            <a:spLocks noGrp="1"/>
          </p:cNvSpPr>
          <p:nvPr>
            <p:ph sz="quarter" idx="4294967295"/>
          </p:nvPr>
        </p:nvSpPr>
        <p:spPr>
          <a:xfrm>
            <a:off x="5364163" y="1844675"/>
            <a:ext cx="3384550" cy="20891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Arial" charset="0"/>
              </a:rPr>
              <a:t>    </a:t>
            </a:r>
            <a:r>
              <a:rPr lang="ru-RU" sz="2400" b="1" i="1" dirty="0" smtClean="0">
                <a:solidFill>
                  <a:srgbClr val="1C42E2"/>
                </a:solidFill>
                <a:latin typeface="Arial" charset="0"/>
              </a:rPr>
              <a:t>Совместная образовательная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1C42E2"/>
                </a:solidFill>
                <a:latin typeface="Arial" charset="0"/>
              </a:rPr>
              <a:t>    деятельность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1C42E2"/>
                </a:solidFill>
                <a:latin typeface="Arial" charset="0"/>
              </a:rPr>
              <a:t>    в режимных моментах</a:t>
            </a:r>
          </a:p>
        </p:txBody>
      </p:sp>
      <p:pic>
        <p:nvPicPr>
          <p:cNvPr id="11269" name="Рисунок 3" descr="s4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298450" y="1412875"/>
            <a:ext cx="4705350" cy="5256213"/>
          </a:xfrm>
          <a:noFill/>
        </p:spPr>
      </p:pic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5508625" y="1989138"/>
            <a:ext cx="0" cy="1800225"/>
          </a:xfrm>
          <a:prstGeom prst="line">
            <a:avLst/>
          </a:prstGeom>
          <a:noFill/>
          <a:ln w="38100">
            <a:solidFill>
              <a:srgbClr val="F72F07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skazl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9144000" cy="5661025"/>
          </a:xfrm>
          <a:noFill/>
        </p:spPr>
      </p:pic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488238" cy="647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Лес  загадок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76825" y="1600200"/>
            <a:ext cx="3887788" cy="4724400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В </a:t>
            </a:r>
            <a:r>
              <a:rPr lang="ru-RU" sz="2400" b="1" smtClean="0">
                <a:solidFill>
                  <a:srgbClr val="008000"/>
                </a:solidFill>
                <a:cs typeface="Times New Roman" pitchFamily="18" charset="0"/>
              </a:rPr>
              <a:t>Лесу Загадок </a:t>
            </a:r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детей встречает </a:t>
            </a:r>
            <a:r>
              <a:rPr lang="ru-RU" sz="2400" b="1" i="1" smtClean="0">
                <a:solidFill>
                  <a:srgbClr val="008000"/>
                </a:solidFill>
                <a:cs typeface="Times New Roman" pitchFamily="18" charset="0"/>
              </a:rPr>
              <a:t>Мудрая Сова</a:t>
            </a:r>
            <a:r>
              <a:rPr lang="ru-RU" sz="2400" i="1" smtClean="0">
                <a:solidFill>
                  <a:srgbClr val="008000"/>
                </a:solidFill>
                <a:cs typeface="Times New Roman" pitchFamily="18" charset="0"/>
              </a:rPr>
              <a:t>, </a:t>
            </a:r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которая научит детей решать загадки, задачи – шутки, ребусы, кроссворды</a:t>
            </a:r>
            <a:r>
              <a:rPr lang="ru-RU" smtClean="0">
                <a:solidFill>
                  <a:srgbClr val="008000"/>
                </a:solidFill>
              </a:rPr>
              <a:t>. </a:t>
            </a:r>
            <a:endParaRPr lang="ru-RU" sz="2400" smtClean="0">
              <a:solidFill>
                <a:srgbClr val="008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          Тематический подбор загадок дает возможность сформировать у детей начальные логические понятия</a:t>
            </a:r>
            <a:r>
              <a:rPr lang="ru-RU" sz="2000" smtClean="0">
                <a:solidFill>
                  <a:srgbClr val="008000"/>
                </a:solidFill>
                <a:cs typeface="Times New Roman" pitchFamily="18" charset="0"/>
              </a:rPr>
              <a:t>.</a:t>
            </a:r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8675" name="Содержимое 5" descr="ST83256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0" y="1268413"/>
            <a:ext cx="4816475" cy="5400675"/>
          </a:xfrm>
        </p:spPr>
      </p:pic>
      <p:sp>
        <p:nvSpPr>
          <p:cNvPr id="28676" name="WordArt 8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488238" cy="647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Лес  загадок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9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1441450" cy="179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72F0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29699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4366" t="9067" r="14600" b="53133"/>
          <a:stretch>
            <a:fillRect/>
          </a:stretch>
        </p:blipFill>
        <p:spPr>
          <a:xfrm>
            <a:off x="4716463" y="1341438"/>
            <a:ext cx="4103687" cy="2185987"/>
          </a:xfrm>
          <a:noFill/>
        </p:spPr>
      </p:pic>
      <p:pic>
        <p:nvPicPr>
          <p:cNvPr id="29700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933825"/>
            <a:ext cx="4065588" cy="2511425"/>
          </a:xfrm>
          <a:solidFill>
            <a:srgbClr val="009900"/>
          </a:solidFill>
          <a:ln>
            <a:solidFill>
              <a:schemeClr val="bg1"/>
            </a:solidFill>
          </a:ln>
        </p:spPr>
      </p:pic>
      <p:pic>
        <p:nvPicPr>
          <p:cNvPr id="2970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97200"/>
            <a:ext cx="40338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WordArt 8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488238" cy="647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Лес  загадок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90fca846bf1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2963" t="5605" r="2963" b="3017"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329238" cy="7350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Река  времени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4149725"/>
            <a:ext cx="8515350" cy="25193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Реке Времени </a:t>
            </a:r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плавает </a:t>
            </a: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рыба Кит, </a:t>
            </a:r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которая познакомит детей с представлениями о времени:</a:t>
            </a:r>
          </a:p>
          <a:p>
            <a:pPr algn="just"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времена года, месяцы, дни недели,</a:t>
            </a:r>
          </a:p>
          <a:p>
            <a:pPr algn="just"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утро – день – вечер – ночь.</a:t>
            </a:r>
          </a:p>
          <a:p>
            <a:pPr algn="just"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раньше – позже; сейчас (теперь) – потом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Содержимое 4" descr="мм 001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/>
          <a:srcRect t="9023" b="11253"/>
          <a:stretch>
            <a:fillRect/>
          </a:stretch>
        </p:blipFill>
        <p:spPr>
          <a:xfrm>
            <a:off x="1258888" y="1268413"/>
            <a:ext cx="6553200" cy="2665412"/>
          </a:xfrm>
          <a:noFill/>
        </p:spPr>
      </p:pic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329238" cy="7350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Река  времени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329238" cy="7350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Река  времени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 l="-1694" t="14153" r="54256" b="28810"/>
          <a:stretch>
            <a:fillRect/>
          </a:stretch>
        </p:blipFill>
        <p:spPr bwMode="auto">
          <a:xfrm>
            <a:off x="5795963" y="1052513"/>
            <a:ext cx="3222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/>
          <a:srcRect l="8813" t="71190" r="11821" b="3932"/>
          <a:stretch>
            <a:fillRect/>
          </a:stretch>
        </p:blipFill>
        <p:spPr bwMode="auto">
          <a:xfrm>
            <a:off x="1692275" y="5329238"/>
            <a:ext cx="583247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89138"/>
            <a:ext cx="2587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/>
          <a:srcRect l="787" t="1575" r="2362" b="1575"/>
          <a:stretch>
            <a:fillRect/>
          </a:stretch>
        </p:blipFill>
        <p:spPr bwMode="auto">
          <a:xfrm>
            <a:off x="323850" y="1196975"/>
            <a:ext cx="27019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304800" y="115888"/>
            <a:ext cx="8686800" cy="100965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 anchor="ctr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3600" b="1" kern="10" cap="all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C4D3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ea typeface="+mj-ea"/>
                <a:cs typeface="Arial"/>
              </a:rPr>
              <a:t>Остров заколдованных камней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521" t="3360" r="2521" b="3360"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333875" cy="55895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Игры – головоломки: «Танграм», «Монгольская игра», «Колумбово яйцо».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5357813" y="1268413"/>
            <a:ext cx="3629025" cy="5099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Игры на развитие воображения «Дорисуй и назови предмет»</a:t>
            </a:r>
          </a:p>
        </p:txBody>
      </p:sp>
      <p:sp>
        <p:nvSpPr>
          <p:cNvPr id="9" name="Овал 8"/>
          <p:cNvSpPr/>
          <p:nvPr/>
        </p:nvSpPr>
        <p:spPr>
          <a:xfrm>
            <a:off x="6143625" y="4786313"/>
            <a:ext cx="576263" cy="5762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18657530">
            <a:off x="6532563" y="4419600"/>
            <a:ext cx="8636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29563" y="3500438"/>
            <a:ext cx="647700" cy="1079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786438" y="3429000"/>
            <a:ext cx="642937" cy="50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179344" y="3679031"/>
            <a:ext cx="571500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67625" y="522922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7" name="WordArt 18"/>
          <p:cNvSpPr>
            <a:spLocks noChangeArrowheads="1" noChangeShapeType="1" noTextEdit="1"/>
          </p:cNvSpPr>
          <p:nvPr/>
        </p:nvSpPr>
        <p:spPr bwMode="auto">
          <a:xfrm>
            <a:off x="304800" y="115888"/>
            <a:ext cx="8686800" cy="1009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C4D3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Остров заколдованных камней</a:t>
            </a: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67025"/>
            <a:ext cx="48244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617020" y="278638"/>
            <a:ext cx="8355335" cy="80467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 anchor="ctr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3600" b="1" kern="10" cap="all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C4D3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ea typeface="+mj-ea"/>
                <a:cs typeface="Arial"/>
              </a:rPr>
              <a:t>Остров заколдованных камней</a:t>
            </a:r>
          </a:p>
        </p:txBody>
      </p:sp>
      <p:sp>
        <p:nvSpPr>
          <p:cNvPr id="36867" name="WordArt 6"/>
          <p:cNvSpPr>
            <a:spLocks noChangeArrowheads="1" noChangeShapeType="1" noTextEdit="1"/>
          </p:cNvSpPr>
          <p:nvPr/>
        </p:nvSpPr>
        <p:spPr bwMode="auto">
          <a:xfrm>
            <a:off x="5292725" y="4797425"/>
            <a:ext cx="32940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Монгольская  игра</a:t>
            </a:r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/>
          <a:srcRect l="2258" t="7520" r="348" b="1544"/>
          <a:stretch>
            <a:fillRect/>
          </a:stretch>
        </p:blipFill>
        <p:spPr bwMode="auto">
          <a:xfrm>
            <a:off x="179388" y="3500438"/>
            <a:ext cx="45720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3"/>
          <a:srcRect b="5244"/>
          <a:stretch>
            <a:fillRect/>
          </a:stretch>
        </p:blipFill>
        <p:spPr bwMode="auto">
          <a:xfrm>
            <a:off x="3995738" y="1176338"/>
            <a:ext cx="48593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10"/>
          <p:cNvSpPr>
            <a:spLocks noChangeArrowheads="1" noChangeShapeType="1" noTextEdit="1"/>
          </p:cNvSpPr>
          <p:nvPr/>
        </p:nvSpPr>
        <p:spPr bwMode="auto">
          <a:xfrm>
            <a:off x="468313" y="2924175"/>
            <a:ext cx="333375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Вьетнамская игра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7891" name="Picture 4" descr="827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2" name="WordArt 6"/>
          <p:cNvSpPr>
            <a:spLocks noChangeArrowheads="1" noChangeShapeType="1"/>
          </p:cNvSpPr>
          <p:nvPr/>
        </p:nvSpPr>
        <p:spPr bwMode="auto">
          <a:xfrm>
            <a:off x="107950" y="188913"/>
            <a:ext cx="4103688" cy="50323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ЦИФРОГРАД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WordArt 4"/>
          <p:cNvSpPr>
            <a:spLocks noChangeArrowheads="1" noChangeShapeType="1" noTextEdit="1"/>
          </p:cNvSpPr>
          <p:nvPr/>
        </p:nvSpPr>
        <p:spPr bwMode="auto">
          <a:xfrm>
            <a:off x="4932363" y="188913"/>
            <a:ext cx="40322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Подготовительный  этап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50825" y="1484313"/>
          <a:ext cx="8424863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WordArt 12"/>
          <p:cNvSpPr>
            <a:spLocks noChangeArrowheads="1" noChangeShapeType="1" noTextEdit="1"/>
          </p:cNvSpPr>
          <p:nvPr/>
        </p:nvSpPr>
        <p:spPr bwMode="auto">
          <a:xfrm>
            <a:off x="2700338" y="836613"/>
            <a:ext cx="3143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D92727"/>
                </a:solidFill>
                <a:latin typeface="Arial"/>
                <a:cs typeface="Arial"/>
              </a:rPr>
              <a:t>1. Вид проекта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4" descr="фф 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8" y="1268413"/>
            <a:ext cx="4106862" cy="5400675"/>
          </a:xfrm>
        </p:spPr>
      </p:pic>
      <p:sp>
        <p:nvSpPr>
          <p:cNvPr id="38915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1341438"/>
            <a:ext cx="4564062" cy="53276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Цифрограде </a:t>
            </a:r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живет </a:t>
            </a:r>
            <a:r>
              <a:rPr lang="ru-RU" sz="2400" b="1" i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принцесса Циферька, </a:t>
            </a:r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endParaRPr 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познакомит детей с цифрами и числами, </a:t>
            </a:r>
            <a:endParaRPr 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научит сравнивать/уравнивать группы предметов по количеству: </a:t>
            </a:r>
            <a:endParaRPr 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моделировать состав числа (из цветных палочек Кюизенера);</a:t>
            </a:r>
          </a:p>
          <a:p>
            <a:pPr algn="just" eaLnBrk="1" hangingPunct="1"/>
            <a:r>
              <a:rPr lang="ru-RU" sz="24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научит составлять и решать задачи на сложение и вычитание</a:t>
            </a:r>
          </a:p>
          <a:p>
            <a:pPr algn="just" eaLnBrk="1" hangingPunct="1"/>
            <a:endParaRPr lang="ru-RU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WordArt 9"/>
          <p:cNvSpPr>
            <a:spLocks noChangeArrowheads="1" noChangeShapeType="1"/>
          </p:cNvSpPr>
          <p:nvPr/>
        </p:nvSpPr>
        <p:spPr bwMode="auto">
          <a:xfrm>
            <a:off x="1476375" y="188913"/>
            <a:ext cx="5400675" cy="86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ЦИФРОГРАД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5"/>
          <p:cNvSpPr>
            <a:spLocks noGrp="1"/>
          </p:cNvSpPr>
          <p:nvPr>
            <p:ph idx="1"/>
          </p:nvPr>
        </p:nvSpPr>
        <p:spPr>
          <a:xfrm>
            <a:off x="285750" y="1196975"/>
            <a:ext cx="8686800" cy="5472113"/>
          </a:xfrm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Лопатина А., Скребцова М. Добрая математика. – М.: Амрита – Русь, 2009.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Михайлова З.А. Математика от трех до семи. – СПб: Детство – пресс, 2007.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Михайлова З.А. Математика до школы .- СПб.: Детство – пресс, 2000.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Моисеева М.Ф., Федорова А.И. Сказочная угадайка. – СПб.: Смарт, 1996.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Никитин Б.П. Развивающие игры. – М.: Физкультура и спорт, 1990.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Новикова В.П., Тихонова Л.И. Развивающие игры и занятия с палочками Кюизенера. – М.: Мозаика – синтез,2009.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Носова Е.А., Непомнящая Р.Л. Логика и математика для дошкольников. – СПб.: Акцидент, 1997.</a:t>
            </a:r>
          </a:p>
          <a:p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Панова Е.Н. Дидактические игры – занятия в ДОУ. – Воронеж, 2007.</a:t>
            </a:r>
            <a:endParaRPr lang="ru-RU" sz="1400" smtClean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80400" cy="6477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72F07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Используемая литература</a:t>
            </a:r>
          </a:p>
        </p:txBody>
      </p:sp>
      <p:pic>
        <p:nvPicPr>
          <p:cNvPr id="46084" name="Picture 7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76700"/>
            <a:ext cx="31337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sz="half" idx="4294967295"/>
          </p:nvPr>
        </p:nvSpPr>
        <p:spPr>
          <a:xfrm>
            <a:off x="179388" y="1341438"/>
            <a:ext cx="4248150" cy="4608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1.</a:t>
            </a:r>
            <a:r>
              <a:rPr lang="ru-RU" sz="2400" b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Воспитывать интерес к занятиям математикой</a:t>
            </a:r>
            <a:endParaRPr lang="en-US" sz="2400" b="1" smtClean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2.</a:t>
            </a: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Развитие </a:t>
            </a:r>
            <a:r>
              <a:rPr lang="en-US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л</a:t>
            </a:r>
            <a:r>
              <a:rPr lang="ru-RU" sz="2400" b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огико - </a:t>
            </a: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математическ</a:t>
            </a:r>
            <a:r>
              <a:rPr lang="ru-RU" sz="2400" b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их</a:t>
            </a: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0099"/>
                </a:solidFill>
                <a:latin typeface="Arial Unicode MS" pitchFamily="34" charset="-128"/>
                <a:cs typeface="Times New Roman" pitchFamily="18" charset="0"/>
              </a:rPr>
              <a:t>представлений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О геометрических фигурах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О</a:t>
            </a:r>
            <a:r>
              <a:rPr lang="en-US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пространстве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О </a:t>
            </a:r>
            <a:r>
              <a:rPr lang="ru-RU" sz="2400" b="1" smtClean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величинах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О </a:t>
            </a:r>
            <a:r>
              <a:rPr lang="ru-RU" sz="2400" b="1" smtClean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времени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О </a:t>
            </a:r>
            <a:r>
              <a:rPr lang="ru-RU" sz="2400" b="1" smtClean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числа</a:t>
            </a:r>
            <a:r>
              <a:rPr lang="ru-RU" sz="2400" b="1" smtClean="0">
                <a:solidFill>
                  <a:srgbClr val="008000"/>
                </a:solidFill>
                <a:latin typeface="Arial Unicode MS" pitchFamily="34" charset="-128"/>
                <a:cs typeface="Times New Roman" pitchFamily="18" charset="0"/>
              </a:rPr>
              <a:t>х</a:t>
            </a:r>
            <a:endParaRPr lang="ru-RU" sz="2800" smtClean="0"/>
          </a:p>
        </p:txBody>
      </p:sp>
      <p:sp>
        <p:nvSpPr>
          <p:cNvPr id="12291" name="Rectangle 6"/>
          <p:cNvSpPr>
            <a:spLocks noGrp="1"/>
          </p:cNvSpPr>
          <p:nvPr>
            <p:ph sz="half" idx="4294967295"/>
          </p:nvPr>
        </p:nvSpPr>
        <p:spPr>
          <a:xfrm>
            <a:off x="5292725" y="1268413"/>
            <a:ext cx="3698875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3. Развитие  логических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     способов    познания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Обследование, сравнение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Группировка 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Классификация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Анализ и синтез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Упорядочение , сериация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Трансформация, трансфигурация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Экспериментирование</a:t>
            </a:r>
          </a:p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Моделирование</a:t>
            </a:r>
            <a:endParaRPr lang="ru-RU" sz="280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2" name="WordArt 18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84963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D92727"/>
                </a:solidFill>
                <a:latin typeface="Arial"/>
                <a:cs typeface="Arial"/>
              </a:rPr>
              <a:t>2. Задачи логико-математического развития</a:t>
            </a:r>
          </a:p>
        </p:txBody>
      </p:sp>
      <p:sp>
        <p:nvSpPr>
          <p:cNvPr id="12293" name="WordArt 20"/>
          <p:cNvSpPr>
            <a:spLocks noChangeArrowheads="1" noChangeShapeType="1" noTextEdit="1"/>
          </p:cNvSpPr>
          <p:nvPr/>
        </p:nvSpPr>
        <p:spPr bwMode="auto">
          <a:xfrm>
            <a:off x="4932363" y="115888"/>
            <a:ext cx="40322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Подготовительный  этап</a:t>
            </a:r>
          </a:p>
        </p:txBody>
      </p:sp>
      <p:pic>
        <p:nvPicPr>
          <p:cNvPr id="12294" name="Picture 22" descr="b01b9c64ad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52738"/>
            <a:ext cx="2914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0825" y="6000750"/>
            <a:ext cx="8740775" cy="857250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8000"/>
                </a:solidFill>
              </a:rPr>
              <a:t>С помощью коллажа дети в игровой форме усваивают сложные       логико – математические представления</a:t>
            </a:r>
          </a:p>
        </p:txBody>
      </p:sp>
      <p:pic>
        <p:nvPicPr>
          <p:cNvPr id="16387" name="Picture 4" descr="C:\Documents and Settings\Администратор\Рабочий стол\фото из детского сада\S7300338.JPG"/>
          <p:cNvPicPr>
            <a:picLocks noChangeAspect="1" noChangeArrowheads="1"/>
          </p:cNvPicPr>
          <p:nvPr/>
        </p:nvPicPr>
        <p:blipFill>
          <a:blip r:embed="rId2"/>
          <a:srcRect r="1724"/>
          <a:stretch>
            <a:fillRect/>
          </a:stretch>
        </p:blipFill>
        <p:spPr bwMode="auto">
          <a:xfrm>
            <a:off x="250825" y="1196975"/>
            <a:ext cx="8501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827088" y="115888"/>
            <a:ext cx="7345362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Реализация проекта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-9"/>
          <p:cNvPicPr>
            <a:picLocks noChangeAspect="1" noChangeArrowheads="1"/>
          </p:cNvPicPr>
          <p:nvPr/>
        </p:nvPicPr>
        <p:blipFill>
          <a:blip r:embed="rId2"/>
          <a:srcRect l="6660" t="53612" r="2301" b="705"/>
          <a:stretch>
            <a:fillRect/>
          </a:stretch>
        </p:blipFill>
        <p:spPr bwMode="auto">
          <a:xfrm>
            <a:off x="0" y="5157788"/>
            <a:ext cx="47164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-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6448" r="9673" b="49078"/>
          <a:stretch>
            <a:fillRect/>
          </a:stretch>
        </p:blipFill>
        <p:spPr>
          <a:xfrm>
            <a:off x="4716463" y="5157788"/>
            <a:ext cx="4427537" cy="1700212"/>
          </a:xfrm>
          <a:noFill/>
        </p:spPr>
      </p:pic>
      <p:pic>
        <p:nvPicPr>
          <p:cNvPr id="17412" name="Picture 8" descr="13_sm"/>
          <p:cNvPicPr>
            <a:picLocks noChangeAspect="1" noChangeArrowheads="1"/>
          </p:cNvPicPr>
          <p:nvPr/>
        </p:nvPicPr>
        <p:blipFill>
          <a:blip r:embed="rId3">
            <a:lum bright="18000" contrast="-6000"/>
          </a:blip>
          <a:srcRect l="6221" t="3748" r="3287" b="1216"/>
          <a:stretch>
            <a:fillRect/>
          </a:stretch>
        </p:blipFill>
        <p:spPr bwMode="auto">
          <a:xfrm>
            <a:off x="0" y="1484313"/>
            <a:ext cx="18002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8" descr="4_sm"/>
          <p:cNvPicPr>
            <a:picLocks noChangeAspect="1" noChangeArrowheads="1"/>
          </p:cNvPicPr>
          <p:nvPr/>
        </p:nvPicPr>
        <p:blipFill>
          <a:blip r:embed="rId4"/>
          <a:srcRect l="2855" t="18228" r="39912" b="4729"/>
          <a:stretch>
            <a:fillRect/>
          </a:stretch>
        </p:blipFill>
        <p:spPr bwMode="auto">
          <a:xfrm>
            <a:off x="1692275" y="2997200"/>
            <a:ext cx="1463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9" descr="49910379_mp2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341438"/>
            <a:ext cx="2268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CAKTENW1"/>
          <p:cNvPicPr>
            <a:picLocks noChangeAspect="1" noChangeArrowheads="1"/>
          </p:cNvPicPr>
          <p:nvPr/>
        </p:nvPicPr>
        <p:blipFill>
          <a:blip r:embed="rId6"/>
          <a:srcRect t="6927" b="9323"/>
          <a:stretch>
            <a:fillRect/>
          </a:stretch>
        </p:blipFill>
        <p:spPr bwMode="auto">
          <a:xfrm>
            <a:off x="4356100" y="3429000"/>
            <a:ext cx="154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CA9Z8O0T"/>
          <p:cNvPicPr>
            <a:picLocks noChangeAspect="1" noChangeArrowheads="1"/>
          </p:cNvPicPr>
          <p:nvPr/>
        </p:nvPicPr>
        <p:blipFill>
          <a:blip r:embed="rId7"/>
          <a:srcRect l="-5000" t="14999" r="64667"/>
          <a:stretch>
            <a:fillRect/>
          </a:stretch>
        </p:blipFill>
        <p:spPr bwMode="auto">
          <a:xfrm>
            <a:off x="5753100" y="1484313"/>
            <a:ext cx="14351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6_sm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 l="7874" t="5585" r="7874" b="11459"/>
          <a:stretch>
            <a:fillRect/>
          </a:stretch>
        </p:blipFill>
        <p:spPr bwMode="auto">
          <a:xfrm>
            <a:off x="7380288" y="2133600"/>
            <a:ext cx="16081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WordArt 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868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F72F07"/>
                  </a:solidFill>
                  <a:round/>
                  <a:headEnd/>
                  <a:tailEnd/>
                </a:ln>
                <a:solidFill>
                  <a:srgbClr val="F72F0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  ГЕОМЕТРИЧЕСКИХ  ФИГУР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716463" y="1412875"/>
            <a:ext cx="4275137" cy="5159375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Сказочный человечек </a:t>
            </a: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знакомит детей с логическими блоками Дьенеша, играми Никитина «Сложи квадрат», «Сложи узор», «Дроби», «Уникуб», «Хамелеон».</a:t>
            </a:r>
          </a:p>
        </p:txBody>
      </p:sp>
      <p:pic>
        <p:nvPicPr>
          <p:cNvPr id="18435" name="Picture 4" descr="ST8325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341438"/>
            <a:ext cx="43481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868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F72F07"/>
                  </a:solidFill>
                  <a:round/>
                  <a:headEnd/>
                  <a:tailEnd/>
                </a:ln>
                <a:solidFill>
                  <a:srgbClr val="F72F0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  ГЕОМЕТРИЧЕСКИХ  ФИГУР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9A2B57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51847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115465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628775"/>
            <a:ext cx="35607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868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F72F07"/>
                  </a:solidFill>
                  <a:round/>
                  <a:headEnd/>
                  <a:tailEnd/>
                </a:ln>
                <a:solidFill>
                  <a:srgbClr val="F72F0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  ГЕОМЕТРИЧЕСКИХ  ФИГУР</a:t>
            </a:r>
          </a:p>
        </p:txBody>
      </p:sp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7077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Плоскостной вариант игры Никитина</a:t>
            </a:r>
          </a:p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"Сложи узор"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724525" y="5661025"/>
            <a:ext cx="324961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4721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Авторское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4721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пособие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657BDD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2040" r="2040"/>
          <a:stretch>
            <a:fillRect/>
          </a:stretch>
        </p:blipFill>
        <p:spPr>
          <a:xfrm>
            <a:off x="0" y="1268413"/>
            <a:ext cx="4572000" cy="3294062"/>
          </a:xfrm>
          <a:noFill/>
        </p:spPr>
      </p:pic>
      <p:pic>
        <p:nvPicPr>
          <p:cNvPr id="22531" name="Picture 8" descr="D657BDD6"/>
          <p:cNvPicPr>
            <a:picLocks noChangeAspect="1" noChangeArrowheads="1"/>
          </p:cNvPicPr>
          <p:nvPr/>
        </p:nvPicPr>
        <p:blipFill>
          <a:blip r:embed="rId3" cstate="print"/>
          <a:srcRect l="2040" r="2040"/>
          <a:stretch>
            <a:fillRect/>
          </a:stretch>
        </p:blipFill>
        <p:spPr bwMode="auto">
          <a:xfrm>
            <a:off x="4572000" y="1196975"/>
            <a:ext cx="4572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C90EA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437063"/>
            <a:ext cx="37084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9ABF6D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8975"/>
            <a:ext cx="27717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AY4S7KH"/>
          <p:cNvPicPr>
            <a:picLocks noChangeAspect="1" noChangeArrowheads="1"/>
          </p:cNvPicPr>
          <p:nvPr/>
        </p:nvPicPr>
        <p:blipFill>
          <a:blip r:embed="rId6"/>
          <a:srcRect t="5731" b="14294"/>
          <a:stretch>
            <a:fillRect/>
          </a:stretch>
        </p:blipFill>
        <p:spPr bwMode="auto">
          <a:xfrm>
            <a:off x="2771775" y="4581525"/>
            <a:ext cx="26638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9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86800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  ВЕСЕЛЫХ  МАСТЕРОВ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7" descr="ST8325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4176713" cy="5257800"/>
          </a:xfrm>
        </p:spPr>
      </p:pic>
      <p:sp>
        <p:nvSpPr>
          <p:cNvPr id="23555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Веселый человечек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Палочкин–  Считалочкин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знакомит детей:</a:t>
            </a:r>
          </a:p>
          <a:p>
            <a:pPr algn="just"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цветными палочками Кюизенера;</a:t>
            </a:r>
          </a:p>
          <a:p>
            <a:pPr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 счетными палочками;</a:t>
            </a:r>
          </a:p>
          <a:p>
            <a:pPr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математическим планшетом. </a:t>
            </a:r>
          </a:p>
        </p:txBody>
      </p:sp>
      <p:sp>
        <p:nvSpPr>
          <p:cNvPr id="23556" name="WordArt 9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86800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ГОРОД  ВЕСЕЛЫХ  МАСТЕРОВ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iko_matem_igri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logiko_matem_igri</Template>
  <TotalTime>7</TotalTime>
  <Words>484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logiko_matem_igri</vt:lpstr>
      <vt:lpstr>Интеллектуальное развитие дошкольников через логико-математические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развитие дошкольников через логико-математические игры</dc:title>
  <dc:creator>MouDetSad208</dc:creator>
  <cp:lastModifiedBy>Самсонова И.В.</cp:lastModifiedBy>
  <cp:revision>3</cp:revision>
  <dcterms:created xsi:type="dcterms:W3CDTF">2015-07-09T10:50:51Z</dcterms:created>
  <dcterms:modified xsi:type="dcterms:W3CDTF">2016-05-04T10:19:23Z</dcterms:modified>
</cp:coreProperties>
</file>