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1" r:id="rId8"/>
    <p:sldId id="268" r:id="rId9"/>
    <p:sldId id="264" r:id="rId10"/>
    <p:sldId id="270" r:id="rId11"/>
    <p:sldId id="269" r:id="rId12"/>
    <p:sldId id="271" r:id="rId13"/>
    <p:sldId id="266" r:id="rId14"/>
    <p:sldId id="272" r:id="rId15"/>
    <p:sldId id="273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FFCCFF"/>
    <a:srgbClr val="B8E8FE"/>
    <a:srgbClr val="0000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5C087-6266-4423-A85A-90A7C605A38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4FE76-69DB-45F6-ADBD-B53ADAD4377F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Развитию воображения </a:t>
          </a:r>
          <a:r>
            <a:rPr lang="ru-RU" sz="28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способствуют</a:t>
          </a:r>
          <a:endParaRPr lang="ru-RU" sz="2800" b="1" i="1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18161-46A0-45A0-82C3-460B85C83509}" type="parTrans" cxnId="{3470B214-6020-47E5-87BA-449F853981A2}">
      <dgm:prSet/>
      <dgm:spPr/>
      <dgm:t>
        <a:bodyPr/>
        <a:lstStyle/>
        <a:p>
          <a:endParaRPr lang="ru-RU"/>
        </a:p>
      </dgm:t>
    </dgm:pt>
    <dgm:pt modelId="{877286AD-61A8-457A-8AEF-A4D68A200F8D}" type="sibTrans" cxnId="{3470B214-6020-47E5-87BA-449F853981A2}">
      <dgm:prSet/>
      <dgm:spPr/>
      <dgm:t>
        <a:bodyPr/>
        <a:lstStyle/>
        <a:p>
          <a:endParaRPr lang="ru-RU"/>
        </a:p>
      </dgm:t>
    </dgm:pt>
    <dgm:pt modelId="{EC63EFD7-0E6F-47F6-B359-64FA59FFB269}">
      <dgm:prSet phldrT="[Текст]"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ситуации незавершенности;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CFB1B-A77D-44AB-A7BA-FE8AB699803A}" type="parTrans" cxnId="{6CAEFE62-D409-4E49-9160-3242376C4C04}">
      <dgm:prSet/>
      <dgm:spPr/>
      <dgm:t>
        <a:bodyPr/>
        <a:lstStyle/>
        <a:p>
          <a:endParaRPr lang="ru-RU"/>
        </a:p>
      </dgm:t>
    </dgm:pt>
    <dgm:pt modelId="{674FED69-F6A7-457D-92F8-30D7CABB2A78}" type="sibTrans" cxnId="{6CAEFE62-D409-4E49-9160-3242376C4C04}">
      <dgm:prSet/>
      <dgm:spPr/>
      <dgm:t>
        <a:bodyPr/>
        <a:lstStyle/>
        <a:p>
          <a:endParaRPr lang="ru-RU"/>
        </a:p>
      </dgm:t>
    </dgm:pt>
    <dgm:pt modelId="{8C89BF4D-73E3-4E7D-BC89-D25FFD0F1CA1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Развитию воображения </a:t>
          </a:r>
          <a:r>
            <a:rPr lang="en-US" sz="28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препятствуют</a:t>
          </a:r>
          <a:endParaRPr lang="ru-RU" sz="2800" b="1" i="1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6170A-A2F3-48A0-9A39-B1E474A821C1}" type="parTrans" cxnId="{18D7F725-73AF-4C5D-9822-BE2318E3A2DB}">
      <dgm:prSet/>
      <dgm:spPr/>
      <dgm:t>
        <a:bodyPr/>
        <a:lstStyle/>
        <a:p>
          <a:endParaRPr lang="ru-RU"/>
        </a:p>
      </dgm:t>
    </dgm:pt>
    <dgm:pt modelId="{BB665781-EB7F-4516-AC7D-7EB13DA67959}" type="sibTrans" cxnId="{18D7F725-73AF-4C5D-9822-BE2318E3A2DB}">
      <dgm:prSet/>
      <dgm:spPr/>
      <dgm:t>
        <a:bodyPr/>
        <a:lstStyle/>
        <a:p>
          <a:endParaRPr lang="ru-RU"/>
        </a:p>
      </dgm:t>
    </dgm:pt>
    <dgm:pt modelId="{6879B361-8204-4806-9BEF-1EE09578B424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комфортность;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D4E53-8C07-4A16-A49E-F1DD19CFD72C}" type="parTrans" cxnId="{C14598DE-F58F-49D2-BFD8-4FEBE9594D3D}">
      <dgm:prSet/>
      <dgm:spPr/>
      <dgm:t>
        <a:bodyPr/>
        <a:lstStyle/>
        <a:p>
          <a:endParaRPr lang="ru-RU"/>
        </a:p>
      </dgm:t>
    </dgm:pt>
    <dgm:pt modelId="{6F809DBF-103A-4D63-87D6-4521D533AB7D}" type="sibTrans" cxnId="{C14598DE-F58F-49D2-BFD8-4FEBE9594D3D}">
      <dgm:prSet/>
      <dgm:spPr/>
      <dgm:t>
        <a:bodyPr/>
        <a:lstStyle/>
        <a:p>
          <a:endParaRPr lang="ru-RU"/>
        </a:p>
      </dgm:t>
    </dgm:pt>
    <dgm:pt modelId="{F50A6103-774C-4685-BA95-CB93CF454036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разрешение и даже поощрение множества вопросов;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0D3C0-927F-4D41-B528-0BAA001AFE45}" type="parTrans" cxnId="{6C2EEAB7-8E02-4AB6-9712-FB55D782EBC0}">
      <dgm:prSet/>
      <dgm:spPr/>
      <dgm:t>
        <a:bodyPr/>
        <a:lstStyle/>
        <a:p>
          <a:endParaRPr lang="ru-RU"/>
        </a:p>
      </dgm:t>
    </dgm:pt>
    <dgm:pt modelId="{6469FDFC-446E-46FB-A70E-5C2EA6CF1F33}" type="sibTrans" cxnId="{6C2EEAB7-8E02-4AB6-9712-FB55D782EBC0}">
      <dgm:prSet/>
      <dgm:spPr/>
      <dgm:t>
        <a:bodyPr/>
        <a:lstStyle/>
        <a:p>
          <a:endParaRPr lang="ru-RU"/>
        </a:p>
      </dgm:t>
    </dgm:pt>
    <dgm:pt modelId="{E2486277-B88A-4F9A-857B-A7D30B25382B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стимулирование независимости, самостоятельных разработок;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CB88A-94F1-440C-A10E-64AD35897A41}" type="parTrans" cxnId="{154C37A2-5C8B-4B6A-9561-77DE3970C7E6}">
      <dgm:prSet/>
      <dgm:spPr/>
      <dgm:t>
        <a:bodyPr/>
        <a:lstStyle/>
        <a:p>
          <a:endParaRPr lang="ru-RU"/>
        </a:p>
      </dgm:t>
    </dgm:pt>
    <dgm:pt modelId="{AAF877F0-C9BE-44AE-88CD-B366C069CDBD}" type="sibTrans" cxnId="{154C37A2-5C8B-4B6A-9561-77DE3970C7E6}">
      <dgm:prSet/>
      <dgm:spPr/>
      <dgm:t>
        <a:bodyPr/>
        <a:lstStyle/>
        <a:p>
          <a:endParaRPr lang="ru-RU"/>
        </a:p>
      </dgm:t>
    </dgm:pt>
    <dgm:pt modelId="{0EA351BC-BB1A-486F-8410-667B9672C9AB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билингвистический опыт;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52CA1-C3FE-45E5-B13A-A42856987115}" type="parTrans" cxnId="{7F5FEBAE-2A8F-4BDE-B9C8-3A9E6800A962}">
      <dgm:prSet/>
      <dgm:spPr/>
      <dgm:t>
        <a:bodyPr/>
        <a:lstStyle/>
        <a:p>
          <a:endParaRPr lang="ru-RU"/>
        </a:p>
      </dgm:t>
    </dgm:pt>
    <dgm:pt modelId="{961C856A-8FA8-4B68-B4CE-5362243915D0}" type="sibTrans" cxnId="{7F5FEBAE-2A8F-4BDE-B9C8-3A9E6800A962}">
      <dgm:prSet/>
      <dgm:spPr/>
      <dgm:t>
        <a:bodyPr/>
        <a:lstStyle/>
        <a:p>
          <a:endParaRPr lang="ru-RU"/>
        </a:p>
      </dgm:t>
    </dgm:pt>
    <dgm:pt modelId="{1FAABC46-B592-47CE-B28F-C5A454B4A2C2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позитивное внимание к ребенку со стороны взрослых.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88A97-FDA8-4760-92F2-16F59ECE1C29}" type="parTrans" cxnId="{43644081-485B-4AD8-A0CE-AAA454181E05}">
      <dgm:prSet/>
      <dgm:spPr/>
      <dgm:t>
        <a:bodyPr/>
        <a:lstStyle/>
        <a:p>
          <a:endParaRPr lang="ru-RU"/>
        </a:p>
      </dgm:t>
    </dgm:pt>
    <dgm:pt modelId="{1763F5D5-18BC-4B24-9237-F812D3263F71}" type="sibTrans" cxnId="{43644081-485B-4AD8-A0CE-AAA454181E05}">
      <dgm:prSet/>
      <dgm:spPr/>
      <dgm:t>
        <a:bodyPr/>
        <a:lstStyle/>
        <a:p>
          <a:endParaRPr lang="ru-RU"/>
        </a:p>
      </dgm:t>
    </dgm:pt>
    <dgm:pt modelId="{FCD49100-1F98-4A62-B7F4-5021157A5DC3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неодобрение воображения;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E1893-BEF5-4DCB-88EC-0AAAF6E254EB}" type="parTrans" cxnId="{224148E7-4C1F-481A-8213-1DE4FB0369E8}">
      <dgm:prSet/>
      <dgm:spPr/>
      <dgm:t>
        <a:bodyPr/>
        <a:lstStyle/>
        <a:p>
          <a:endParaRPr lang="ru-RU"/>
        </a:p>
      </dgm:t>
    </dgm:pt>
    <dgm:pt modelId="{885CB051-6AD0-4A7E-A05C-5846E84F362C}" type="sibTrans" cxnId="{224148E7-4C1F-481A-8213-1DE4FB0369E8}">
      <dgm:prSet/>
      <dgm:spPr/>
      <dgm:t>
        <a:bodyPr/>
        <a:lstStyle/>
        <a:p>
          <a:endParaRPr lang="ru-RU"/>
        </a:p>
      </dgm:t>
    </dgm:pt>
    <dgm:pt modelId="{AE95748F-4373-45F0-BCA0-A00AAA5562FF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жесткие полоролевые стереотипы;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9AD6EF-FEFE-4B67-A338-487A8C30A7C6}" type="parTrans" cxnId="{849B2DD6-DD35-4329-B75C-FB717937BB5A}">
      <dgm:prSet/>
      <dgm:spPr/>
      <dgm:t>
        <a:bodyPr/>
        <a:lstStyle/>
        <a:p>
          <a:endParaRPr lang="ru-RU"/>
        </a:p>
      </dgm:t>
    </dgm:pt>
    <dgm:pt modelId="{3A93D83B-5515-440C-98EF-791FE4ED518E}" type="sibTrans" cxnId="{849B2DD6-DD35-4329-B75C-FB717937BB5A}">
      <dgm:prSet/>
      <dgm:spPr/>
      <dgm:t>
        <a:bodyPr/>
        <a:lstStyle/>
        <a:p>
          <a:endParaRPr lang="ru-RU"/>
        </a:p>
      </dgm:t>
    </dgm:pt>
    <dgm:pt modelId="{BD8842B6-234A-41DF-95FC-5973295762BA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разделение игры и обучения;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E75F3-1639-4E8A-BDCB-EFBA3775F101}" type="parTrans" cxnId="{53B7DC7E-358B-4416-B1B7-950F9FC30224}">
      <dgm:prSet/>
      <dgm:spPr/>
      <dgm:t>
        <a:bodyPr/>
        <a:lstStyle/>
        <a:p>
          <a:endParaRPr lang="ru-RU"/>
        </a:p>
      </dgm:t>
    </dgm:pt>
    <dgm:pt modelId="{966BE8F4-DA65-43D6-A9CB-FB91C28F81ED}" type="sibTrans" cxnId="{53B7DC7E-358B-4416-B1B7-950F9FC30224}">
      <dgm:prSet/>
      <dgm:spPr/>
      <dgm:t>
        <a:bodyPr/>
        <a:lstStyle/>
        <a:p>
          <a:endParaRPr lang="ru-RU"/>
        </a:p>
      </dgm:t>
    </dgm:pt>
    <dgm:pt modelId="{710EA872-0549-48C8-9E5A-EB29837438EA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готовность к изменению точки зрения;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563F9-30DC-4EA3-9DC6-1E767ED257B0}" type="parTrans" cxnId="{B833944A-B060-4B56-9D30-1D36BA15BD5E}">
      <dgm:prSet/>
      <dgm:spPr/>
      <dgm:t>
        <a:bodyPr/>
        <a:lstStyle/>
        <a:p>
          <a:endParaRPr lang="ru-RU"/>
        </a:p>
      </dgm:t>
    </dgm:pt>
    <dgm:pt modelId="{3E9A6757-1778-4DE4-ADE7-549AB52C0292}" type="sibTrans" cxnId="{B833944A-B060-4B56-9D30-1D36BA15BD5E}">
      <dgm:prSet/>
      <dgm:spPr/>
      <dgm:t>
        <a:bodyPr/>
        <a:lstStyle/>
        <a:p>
          <a:endParaRPr lang="ru-RU"/>
        </a:p>
      </dgm:t>
    </dgm:pt>
    <dgm:pt modelId="{09DC24ED-CE50-4967-AAC6-6F353A9663ED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преклонение перед авторитетами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D86E2-C17A-4548-B25B-5D7C11B54340}" type="parTrans" cxnId="{3C376781-14C2-4083-BD88-25DB634F44B7}">
      <dgm:prSet/>
      <dgm:spPr/>
      <dgm:t>
        <a:bodyPr/>
        <a:lstStyle/>
        <a:p>
          <a:endParaRPr lang="ru-RU"/>
        </a:p>
      </dgm:t>
    </dgm:pt>
    <dgm:pt modelId="{AEF4EBDF-1D7B-4D61-89C8-6EDD4E2BF0E9}" type="sibTrans" cxnId="{3C376781-14C2-4083-BD88-25DB634F44B7}">
      <dgm:prSet/>
      <dgm:spPr/>
      <dgm:t>
        <a:bodyPr/>
        <a:lstStyle/>
        <a:p>
          <a:endParaRPr lang="ru-RU"/>
        </a:p>
      </dgm:t>
    </dgm:pt>
    <dgm:pt modelId="{9132BCA3-EB06-4496-B958-E4262D8805CC}" type="pres">
      <dgm:prSet presAssocID="{D535C087-6266-4423-A85A-90A7C605A38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F16A55-4DCB-4DD0-8F68-00369DCD2E31}" type="pres">
      <dgm:prSet presAssocID="{FC04FE76-69DB-45F6-ADBD-B53ADAD4377F}" presName="linNode" presStyleCnt="0"/>
      <dgm:spPr/>
    </dgm:pt>
    <dgm:pt modelId="{3F98DB3A-0F38-44DF-8CC9-055F07947E27}" type="pres">
      <dgm:prSet presAssocID="{FC04FE76-69DB-45F6-ADBD-B53ADAD4377F}" presName="parentShp" presStyleLbl="node1" presStyleIdx="0" presStyleCnt="2" custScaleX="89918" custLinFactNeighborX="-1390" custLinFactNeighborY="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81FA0-D3DD-498C-B898-7F0E33E18776}" type="pres">
      <dgm:prSet presAssocID="{FC04FE76-69DB-45F6-ADBD-B53ADAD4377F}" presName="childShp" presStyleLbl="bgAccFollowNode1" presStyleIdx="0" presStyleCnt="2" custScaleX="99713" custLinFactNeighborX="547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3A595-EC97-4F5B-BFE4-035165CA858D}" type="pres">
      <dgm:prSet presAssocID="{877286AD-61A8-457A-8AEF-A4D68A200F8D}" presName="spacing" presStyleCnt="0"/>
      <dgm:spPr/>
    </dgm:pt>
    <dgm:pt modelId="{5ADCB122-1340-491E-9766-8C9747824F84}" type="pres">
      <dgm:prSet presAssocID="{8C89BF4D-73E3-4E7D-BC89-D25FFD0F1CA1}" presName="linNode" presStyleCnt="0"/>
      <dgm:spPr/>
    </dgm:pt>
    <dgm:pt modelId="{BF80E2B8-2604-47FC-AF75-6852704759D9}" type="pres">
      <dgm:prSet presAssocID="{8C89BF4D-73E3-4E7D-BC89-D25FFD0F1CA1}" presName="parentShp" presStyleLbl="node1" presStyleIdx="1" presStyleCnt="2" custScaleX="91655" custLinFactNeighborX="-6553" custLinFactNeighborY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9703B-6553-4F64-BA6A-D9BAD4F56C56}" type="pres">
      <dgm:prSet presAssocID="{8C89BF4D-73E3-4E7D-BC89-D25FFD0F1CA1}" presName="childShp" presStyleLbl="bgAccFollowNode1" presStyleIdx="1" presStyleCnt="2" custScaleX="100422" custLinFactNeighborX="919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461D4-FF03-4AB6-8D00-B33D9EA72EC5}" type="presOf" srcId="{FC04FE76-69DB-45F6-ADBD-B53ADAD4377F}" destId="{3F98DB3A-0F38-44DF-8CC9-055F07947E27}" srcOrd="0" destOrd="0" presId="urn:microsoft.com/office/officeart/2005/8/layout/vList6"/>
    <dgm:cxn modelId="{BF5D1D67-1235-48DF-B64C-B455BF8C45C4}" type="presOf" srcId="{D535C087-6266-4423-A85A-90A7C605A38A}" destId="{9132BCA3-EB06-4496-B958-E4262D8805CC}" srcOrd="0" destOrd="0" presId="urn:microsoft.com/office/officeart/2005/8/layout/vList6"/>
    <dgm:cxn modelId="{3C376781-14C2-4083-BD88-25DB634F44B7}" srcId="{8C89BF4D-73E3-4E7D-BC89-D25FFD0F1CA1}" destId="{09DC24ED-CE50-4967-AAC6-6F353A9663ED}" srcOrd="5" destOrd="0" parTransId="{CCCD86E2-C17A-4548-B25B-5D7C11B54340}" sibTransId="{AEF4EBDF-1D7B-4D61-89C8-6EDD4E2BF0E9}"/>
    <dgm:cxn modelId="{23CC062C-0488-4950-88DB-4834942A3CD3}" type="presOf" srcId="{FCD49100-1F98-4A62-B7F4-5021157A5DC3}" destId="{0A69703B-6553-4F64-BA6A-D9BAD4F56C56}" srcOrd="0" destOrd="1" presId="urn:microsoft.com/office/officeart/2005/8/layout/vList6"/>
    <dgm:cxn modelId="{53B7DC7E-358B-4416-B1B7-950F9FC30224}" srcId="{8C89BF4D-73E3-4E7D-BC89-D25FFD0F1CA1}" destId="{BD8842B6-234A-41DF-95FC-5973295762BA}" srcOrd="3" destOrd="0" parTransId="{41FE75F3-1639-4E8A-BDCB-EFBA3775F101}" sibTransId="{966BE8F4-DA65-43D6-A9CB-FB91C28F81ED}"/>
    <dgm:cxn modelId="{12AF996A-9555-40DE-81DD-829D7568E19C}" type="presOf" srcId="{710EA872-0549-48C8-9E5A-EB29837438EA}" destId="{0A69703B-6553-4F64-BA6A-D9BAD4F56C56}" srcOrd="0" destOrd="4" presId="urn:microsoft.com/office/officeart/2005/8/layout/vList6"/>
    <dgm:cxn modelId="{7F5FEBAE-2A8F-4BDE-B9C8-3A9E6800A962}" srcId="{FC04FE76-69DB-45F6-ADBD-B53ADAD4377F}" destId="{0EA351BC-BB1A-486F-8410-667B9672C9AB}" srcOrd="3" destOrd="0" parTransId="{7A952CA1-C3FE-45E5-B13A-A42856987115}" sibTransId="{961C856A-8FA8-4B68-B4CE-5362243915D0}"/>
    <dgm:cxn modelId="{33B27927-9A43-404F-82A6-14029FD22AC7}" type="presOf" srcId="{09DC24ED-CE50-4967-AAC6-6F353A9663ED}" destId="{0A69703B-6553-4F64-BA6A-D9BAD4F56C56}" srcOrd="0" destOrd="5" presId="urn:microsoft.com/office/officeart/2005/8/layout/vList6"/>
    <dgm:cxn modelId="{B833944A-B060-4B56-9D30-1D36BA15BD5E}" srcId="{8C89BF4D-73E3-4E7D-BC89-D25FFD0F1CA1}" destId="{710EA872-0549-48C8-9E5A-EB29837438EA}" srcOrd="4" destOrd="0" parTransId="{95C563F9-30DC-4EA3-9DC6-1E767ED257B0}" sibTransId="{3E9A6757-1778-4DE4-ADE7-549AB52C0292}"/>
    <dgm:cxn modelId="{154C37A2-5C8B-4B6A-9561-77DE3970C7E6}" srcId="{FC04FE76-69DB-45F6-ADBD-B53ADAD4377F}" destId="{E2486277-B88A-4F9A-857B-A7D30B25382B}" srcOrd="2" destOrd="0" parTransId="{1D9CB88A-94F1-440C-A10E-64AD35897A41}" sibTransId="{AAF877F0-C9BE-44AE-88CD-B366C069CDBD}"/>
    <dgm:cxn modelId="{14B95C63-AC1A-4403-BAFF-93206B272C90}" type="presOf" srcId="{0EA351BC-BB1A-486F-8410-667B9672C9AB}" destId="{8B981FA0-D3DD-498C-B898-7F0E33E18776}" srcOrd="0" destOrd="3" presId="urn:microsoft.com/office/officeart/2005/8/layout/vList6"/>
    <dgm:cxn modelId="{6CAEFE62-D409-4E49-9160-3242376C4C04}" srcId="{FC04FE76-69DB-45F6-ADBD-B53ADAD4377F}" destId="{EC63EFD7-0E6F-47F6-B359-64FA59FFB269}" srcOrd="0" destOrd="0" parTransId="{9FECFB1B-A77D-44AB-A7BA-FE8AB699803A}" sibTransId="{674FED69-F6A7-457D-92F8-30D7CABB2A78}"/>
    <dgm:cxn modelId="{6C2EEAB7-8E02-4AB6-9712-FB55D782EBC0}" srcId="{FC04FE76-69DB-45F6-ADBD-B53ADAD4377F}" destId="{F50A6103-774C-4685-BA95-CB93CF454036}" srcOrd="1" destOrd="0" parTransId="{4060D3C0-927F-4D41-B528-0BAA001AFE45}" sibTransId="{6469FDFC-446E-46FB-A70E-5C2EA6CF1F33}"/>
    <dgm:cxn modelId="{107D23EE-9565-4490-BD9A-7D94277BE637}" type="presOf" srcId="{EC63EFD7-0E6F-47F6-B359-64FA59FFB269}" destId="{8B981FA0-D3DD-498C-B898-7F0E33E18776}" srcOrd="0" destOrd="0" presId="urn:microsoft.com/office/officeart/2005/8/layout/vList6"/>
    <dgm:cxn modelId="{33946887-56C2-4885-AF59-BBDC081AEDAA}" type="presOf" srcId="{6879B361-8204-4806-9BEF-1EE09578B424}" destId="{0A69703B-6553-4F64-BA6A-D9BAD4F56C56}" srcOrd="0" destOrd="0" presId="urn:microsoft.com/office/officeart/2005/8/layout/vList6"/>
    <dgm:cxn modelId="{C14598DE-F58F-49D2-BFD8-4FEBE9594D3D}" srcId="{8C89BF4D-73E3-4E7D-BC89-D25FFD0F1CA1}" destId="{6879B361-8204-4806-9BEF-1EE09578B424}" srcOrd="0" destOrd="0" parTransId="{A26D4E53-8C07-4A16-A49E-F1DD19CFD72C}" sibTransId="{6F809DBF-103A-4D63-87D6-4521D533AB7D}"/>
    <dgm:cxn modelId="{8D6FE763-E18E-4EE3-92DB-FB139455DD19}" type="presOf" srcId="{1FAABC46-B592-47CE-B28F-C5A454B4A2C2}" destId="{8B981FA0-D3DD-498C-B898-7F0E33E18776}" srcOrd="0" destOrd="4" presId="urn:microsoft.com/office/officeart/2005/8/layout/vList6"/>
    <dgm:cxn modelId="{B6EC3909-E23C-4BA8-9D4F-6455D1CC805F}" type="presOf" srcId="{8C89BF4D-73E3-4E7D-BC89-D25FFD0F1CA1}" destId="{BF80E2B8-2604-47FC-AF75-6852704759D9}" srcOrd="0" destOrd="0" presId="urn:microsoft.com/office/officeart/2005/8/layout/vList6"/>
    <dgm:cxn modelId="{CABE5B4E-E05D-41F3-841C-BA8113E13B27}" type="presOf" srcId="{F50A6103-774C-4685-BA95-CB93CF454036}" destId="{8B981FA0-D3DD-498C-B898-7F0E33E18776}" srcOrd="0" destOrd="1" presId="urn:microsoft.com/office/officeart/2005/8/layout/vList6"/>
    <dgm:cxn modelId="{CD33A29C-36EE-487D-AC5B-E1A5DEE42F10}" type="presOf" srcId="{AE95748F-4373-45F0-BCA0-A00AAA5562FF}" destId="{0A69703B-6553-4F64-BA6A-D9BAD4F56C56}" srcOrd="0" destOrd="2" presId="urn:microsoft.com/office/officeart/2005/8/layout/vList6"/>
    <dgm:cxn modelId="{0B8B2B4E-AE3E-45AD-8490-73624EC73A28}" type="presOf" srcId="{BD8842B6-234A-41DF-95FC-5973295762BA}" destId="{0A69703B-6553-4F64-BA6A-D9BAD4F56C56}" srcOrd="0" destOrd="3" presId="urn:microsoft.com/office/officeart/2005/8/layout/vList6"/>
    <dgm:cxn modelId="{224148E7-4C1F-481A-8213-1DE4FB0369E8}" srcId="{8C89BF4D-73E3-4E7D-BC89-D25FFD0F1CA1}" destId="{FCD49100-1F98-4A62-B7F4-5021157A5DC3}" srcOrd="1" destOrd="0" parTransId="{633E1893-BEF5-4DCB-88EC-0AAAF6E254EB}" sibTransId="{885CB051-6AD0-4A7E-A05C-5846E84F362C}"/>
    <dgm:cxn modelId="{849B2DD6-DD35-4329-B75C-FB717937BB5A}" srcId="{8C89BF4D-73E3-4E7D-BC89-D25FFD0F1CA1}" destId="{AE95748F-4373-45F0-BCA0-A00AAA5562FF}" srcOrd="2" destOrd="0" parTransId="{E99AD6EF-FEFE-4B67-A338-487A8C30A7C6}" sibTransId="{3A93D83B-5515-440C-98EF-791FE4ED518E}"/>
    <dgm:cxn modelId="{43644081-485B-4AD8-A0CE-AAA454181E05}" srcId="{FC04FE76-69DB-45F6-ADBD-B53ADAD4377F}" destId="{1FAABC46-B592-47CE-B28F-C5A454B4A2C2}" srcOrd="4" destOrd="0" parTransId="{CAB88A97-FDA8-4760-92F2-16F59ECE1C29}" sibTransId="{1763F5D5-18BC-4B24-9237-F812D3263F71}"/>
    <dgm:cxn modelId="{E2D99925-CDAC-404D-9A9E-45F082F54501}" type="presOf" srcId="{E2486277-B88A-4F9A-857B-A7D30B25382B}" destId="{8B981FA0-D3DD-498C-B898-7F0E33E18776}" srcOrd="0" destOrd="2" presId="urn:microsoft.com/office/officeart/2005/8/layout/vList6"/>
    <dgm:cxn modelId="{18D7F725-73AF-4C5D-9822-BE2318E3A2DB}" srcId="{D535C087-6266-4423-A85A-90A7C605A38A}" destId="{8C89BF4D-73E3-4E7D-BC89-D25FFD0F1CA1}" srcOrd="1" destOrd="0" parTransId="{9C36170A-A2F3-48A0-9A39-B1E474A821C1}" sibTransId="{BB665781-EB7F-4516-AC7D-7EB13DA67959}"/>
    <dgm:cxn modelId="{3470B214-6020-47E5-87BA-449F853981A2}" srcId="{D535C087-6266-4423-A85A-90A7C605A38A}" destId="{FC04FE76-69DB-45F6-ADBD-B53ADAD4377F}" srcOrd="0" destOrd="0" parTransId="{45418161-46A0-45A0-82C3-460B85C83509}" sibTransId="{877286AD-61A8-457A-8AEF-A4D68A200F8D}"/>
    <dgm:cxn modelId="{DCB01759-B5F2-4193-AFB3-06095DB6D9EF}" type="presParOf" srcId="{9132BCA3-EB06-4496-B958-E4262D8805CC}" destId="{86F16A55-4DCB-4DD0-8F68-00369DCD2E31}" srcOrd="0" destOrd="0" presId="urn:microsoft.com/office/officeart/2005/8/layout/vList6"/>
    <dgm:cxn modelId="{A7AFBD17-1CB1-44C9-BDE1-1D3E7B283491}" type="presParOf" srcId="{86F16A55-4DCB-4DD0-8F68-00369DCD2E31}" destId="{3F98DB3A-0F38-44DF-8CC9-055F07947E27}" srcOrd="0" destOrd="0" presId="urn:microsoft.com/office/officeart/2005/8/layout/vList6"/>
    <dgm:cxn modelId="{6F283306-1E9C-4A19-8A58-02D35078C4CD}" type="presParOf" srcId="{86F16A55-4DCB-4DD0-8F68-00369DCD2E31}" destId="{8B981FA0-D3DD-498C-B898-7F0E33E18776}" srcOrd="1" destOrd="0" presId="urn:microsoft.com/office/officeart/2005/8/layout/vList6"/>
    <dgm:cxn modelId="{537BBB75-4B21-47FC-9822-81274F731522}" type="presParOf" srcId="{9132BCA3-EB06-4496-B958-E4262D8805CC}" destId="{3C33A595-EC97-4F5B-BFE4-035165CA858D}" srcOrd="1" destOrd="0" presId="urn:microsoft.com/office/officeart/2005/8/layout/vList6"/>
    <dgm:cxn modelId="{A5745686-8DCE-49BC-8D17-8CC98C78A17E}" type="presParOf" srcId="{9132BCA3-EB06-4496-B958-E4262D8805CC}" destId="{5ADCB122-1340-491E-9766-8C9747824F84}" srcOrd="2" destOrd="0" presId="urn:microsoft.com/office/officeart/2005/8/layout/vList6"/>
    <dgm:cxn modelId="{4782D3FD-8FD8-4533-B079-A5624EC9686F}" type="presParOf" srcId="{5ADCB122-1340-491E-9766-8C9747824F84}" destId="{BF80E2B8-2604-47FC-AF75-6852704759D9}" srcOrd="0" destOrd="0" presId="urn:microsoft.com/office/officeart/2005/8/layout/vList6"/>
    <dgm:cxn modelId="{3E9E6FC3-C0E4-45A8-821E-F946C78FB050}" type="presParOf" srcId="{5ADCB122-1340-491E-9766-8C9747824F84}" destId="{0A69703B-6553-4F64-BA6A-D9BAD4F56C5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81FA0-D3DD-498C-B898-7F0E33E18776}">
      <dsp:nvSpPr>
        <dsp:cNvPr id="0" name=""/>
        <dsp:cNvSpPr/>
      </dsp:nvSpPr>
      <dsp:spPr>
        <a:xfrm>
          <a:off x="3328993" y="0"/>
          <a:ext cx="4957814" cy="2618753"/>
        </a:xfrm>
        <a:prstGeom prst="rightArrow">
          <a:avLst>
            <a:gd name="adj1" fmla="val 75000"/>
            <a:gd name="adj2" fmla="val 50000"/>
          </a:avLst>
        </a:prstGeom>
        <a:solidFill>
          <a:srgbClr val="FFCC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ситуации незавершенности;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разрешение и даже поощрение множества вопросов;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стимулирование независимости, самостоятельных разработок;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билингвистический опыт;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позитивное внимание к ребенку со стороны взрослых.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8993" y="327344"/>
        <a:ext cx="3975782" cy="1964065"/>
      </dsp:txXfrm>
    </dsp:sp>
    <dsp:sp modelId="{3F98DB3A-0F38-44DF-8CC9-055F07947E27}">
      <dsp:nvSpPr>
        <dsp:cNvPr id="0" name=""/>
        <dsp:cNvSpPr/>
      </dsp:nvSpPr>
      <dsp:spPr>
        <a:xfrm>
          <a:off x="105118" y="21019"/>
          <a:ext cx="2980532" cy="2618753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Развитию воображения </a:t>
          </a:r>
          <a:r>
            <a:rPr lang="ru-RU" sz="2800" b="1" i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способствуют</a:t>
          </a:r>
          <a:endParaRPr lang="ru-RU" sz="2800" b="1" i="1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955" y="148856"/>
        <a:ext cx="2724858" cy="2363079"/>
      </dsp:txXfrm>
    </dsp:sp>
    <dsp:sp modelId="{0A69703B-6553-4F64-BA6A-D9BAD4F56C56}">
      <dsp:nvSpPr>
        <dsp:cNvPr id="0" name=""/>
        <dsp:cNvSpPr/>
      </dsp:nvSpPr>
      <dsp:spPr>
        <a:xfrm>
          <a:off x="3293741" y="2881300"/>
          <a:ext cx="4993066" cy="26187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комфортность;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неодобрение воображения;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жесткие полоролевые стереотипы;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разделение игры и обучения;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готовность к изменению точки зрения;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преклонение перед авторитетами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3741" y="3208644"/>
        <a:ext cx="4011034" cy="1964065"/>
      </dsp:txXfrm>
    </dsp:sp>
    <dsp:sp modelId="{BF80E2B8-2604-47FC-AF75-6852704759D9}">
      <dsp:nvSpPr>
        <dsp:cNvPr id="0" name=""/>
        <dsp:cNvSpPr/>
      </dsp:nvSpPr>
      <dsp:spPr>
        <a:xfrm>
          <a:off x="0" y="2881972"/>
          <a:ext cx="3038109" cy="261875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Развитию воображения </a:t>
          </a:r>
          <a:r>
            <a:rPr lang="en-US" sz="2800" b="1" i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препятствуют</a:t>
          </a:r>
          <a:endParaRPr lang="ru-RU" sz="2800" b="1" i="1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837" y="3009809"/>
        <a:ext cx="2782435" cy="2363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1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0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9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3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5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4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0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2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6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81C3-3AC4-40F7-8F55-89C44EBE3F7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8F95-10C3-4774-9C91-30895BAF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3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0858" y="0"/>
            <a:ext cx="11412187" cy="7481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МБДОУ – детский сад № 34, г. Екатеринбург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Развитие воображения у детей дошкольного возраста с применением  игровых технологий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333399"/>
                </a:solidFill>
                <a:latin typeface="Monotype Corsiva" panose="03010101010201010101" pitchFamily="66" charset="0"/>
              </a:rPr>
              <a:t>Семинар - практикум</a:t>
            </a:r>
            <a:endParaRPr lang="ru-RU" sz="4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воображения у детей дошкольного возраста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019381"/>
              </p:ext>
            </p:extLst>
          </p:nvPr>
        </p:nvGraphicFramePr>
        <p:xfrm>
          <a:off x="628650" y="1825625"/>
          <a:ext cx="788670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3х лет  у  детей  воображение  существует  внутри  других  психических процессов,  в  них  закладывается  его  фундамент.  В  3  года  происходит становление  словесных  форм  воображения.  Здесь   воображение   становится самостоятельным процессом.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4  –  5  лет  ребенок  начинает  планировать,  составлять  в  уме  план предстоящих действий.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6 – 7 лет воображение носит активный  характер.  Воссоздаваемые  образы выступают  в  различных  ситуациях,   характеризуясь содержательностью   и специфичностью. Появляются элементы творчества.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6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02636"/>
            <a:ext cx="8864081" cy="6634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игровые педагогические технологии»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достаточно обширную группу методов и приемов организации педагогического процесса в форме различных педагогических игр.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роль игровой технологии  в образовательном процессе, сочетание элементов игры и обучения во многом зависят от понимания педагогом функции и классификации педагогических игр.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 виду деятельности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(двигательные)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(умственные)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по характеру педагогического процесса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Обучающие, тренировочные, контролирующие, обобщающие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Познавательные, воспитательные, обучающие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Репродуктивные, продуктивные, творческие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Коммуникативные, диагностические, профориентационные и др.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по характеру игровой методике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Предметные, сюжетные, ролевые, деловые, имитационные, игры – драматизации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59" y="139959"/>
            <a:ext cx="8817429" cy="5727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по предметной области</a:t>
            </a: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04716"/>
              </p:ext>
            </p:extLst>
          </p:nvPr>
        </p:nvGraphicFramePr>
        <p:xfrm>
          <a:off x="139960" y="559833"/>
          <a:ext cx="8817428" cy="41958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4562"/>
                <a:gridCol w="1679511"/>
                <a:gridCol w="3163077"/>
                <a:gridCol w="3620278"/>
              </a:tblGrid>
              <a:tr h="507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развития ребенка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и самостоятельная деятельность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игр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</a:tr>
              <a:tr h="6255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игры, народные игры, игры – соревнования, элементы спортивных игр, игры – забавы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</a:tr>
              <a:tr h="187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 – речевая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Речевые (словесные) игры, пальчиковые игры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</a:tr>
              <a:tr h="22909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 – речевое развитие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 – речевая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Речевые (словесные) игры, пальчиковые игры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</a:tr>
              <a:tr h="215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конструктором, строительные игры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</a:tr>
              <a:tr h="392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 – исследовательская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Математические, логические, сенсорные, настольно – печатные, игра - экспериментирование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</a:tr>
              <a:tr h="40719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– коммуникативное развитие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 – речевая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Речевые (словесные) игры: коммуникативные игры, игры с правилами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</a:tr>
              <a:tr h="392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 – исследовательская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Логические, сенсорные, настольно – печатные,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</a:tr>
              <a:tr h="39644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 – эстетическое развитие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Театрализованная деятельность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Творческие, режиссёрские, театрализованные игры, игры – забавы, игры – импровизации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</a:tr>
              <a:tr h="478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 – художественная деятельность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 – ритмические игры, игры – забавы, игра на музыкальных инструментах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</a:tr>
              <a:tr h="327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Продуктивная деятельность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Сенсорные игры, игры – эксперименты с красками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3" marR="52773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80599"/>
              </p:ext>
            </p:extLst>
          </p:nvPr>
        </p:nvGraphicFramePr>
        <p:xfrm>
          <a:off x="139958" y="4907902"/>
          <a:ext cx="8817429" cy="1875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17429"/>
              </a:tblGrid>
              <a:tr h="187545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специфика игровой технологии в значительной степени определяется наполнением игровой среды: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предметами и без предметов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Комнатные и уличные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Настольные и на местности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Компьютерные и ТСО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различными средствами передвижения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7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89" y="93307"/>
            <a:ext cx="8882743" cy="6997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89" y="886408"/>
            <a:ext cx="8882743" cy="58502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технологии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освоения образовательного содержания по определенной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(иногда весьма существенный) более обширной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самостоятельной деятельности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занятия или его части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5" y="93306"/>
            <a:ext cx="8733453" cy="6634065"/>
          </a:xfrm>
        </p:spPr>
      </p:pic>
    </p:spTree>
    <p:extLst>
      <p:ext uri="{BB962C8B-B14F-4D97-AF65-F5344CB8AC3E}">
        <p14:creationId xmlns:p14="http://schemas.microsoft.com/office/powerpoint/2010/main" val="1307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" y="41834"/>
            <a:ext cx="8389334" cy="5616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8" y="204965"/>
            <a:ext cx="8389330" cy="561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5" y="368096"/>
            <a:ext cx="8389330" cy="561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2" y="531227"/>
            <a:ext cx="8389330" cy="561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9" y="797613"/>
            <a:ext cx="8389330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" y="102638"/>
            <a:ext cx="8985380" cy="9330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 РАБОТА ВОСПИТАТЕЛЯ СО СПЕЦИАЛИСТОМ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2480611"/>
            <a:ext cx="2972433" cy="22293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7379" y="3353845"/>
            <a:ext cx="2771192" cy="2078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0587" y="1245494"/>
            <a:ext cx="2943804" cy="2207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4130222"/>
            <a:ext cx="3135086" cy="235131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68821"/>
              </p:ext>
            </p:extLst>
          </p:nvPr>
        </p:nvGraphicFramePr>
        <p:xfrm>
          <a:off x="147931" y="877518"/>
          <a:ext cx="1466265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626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  </a:t>
                      </a:r>
                    </a:p>
                    <a:p>
                      <a:r>
                        <a:rPr lang="ru-RU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Ахаминова</a:t>
                      </a:r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Татьяна </a:t>
                      </a:r>
                    </a:p>
                    <a:p>
                      <a:r>
                        <a:rPr lang="ru-RU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Лекмановна</a:t>
                      </a:r>
                      <a:endParaRPr lang="ru-RU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3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691" y="430441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истематизировать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представления педагогов о развитии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воображения  у дошкольников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через использование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игровых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технологий (на примере игровых технологий «Блоки Дьенеша», «Палочки Кюизенера» ;</a:t>
            </a:r>
          </a:p>
          <a:p>
            <a:pPr algn="just">
              <a:lnSpc>
                <a:spcPct val="100000"/>
              </a:lnSpc>
              <a:defRPr/>
            </a:pP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педагогов с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возможностями развития 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воображения  у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младшего   дошкольного возраста, через опыт работы   воспитателя Николаевой Ирины Александровны и у детей 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ОВЗ,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через опыт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работы 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логопеда 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Ахаминовой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Татьяны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Лекмановны</a:t>
            </a:r>
            <a:r>
              <a:rPr lang="ru-RU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b="1" i="1" dirty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04" y="95005"/>
            <a:ext cx="8806070" cy="4868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воображение ?</a:t>
            </a:r>
            <a:endParaRPr lang="ru-RU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04" y="712521"/>
            <a:ext cx="8806070" cy="59864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воображать, творчески мыслить, фантазировать; мысленное представление, домысел, плод фантазии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Ожегову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мыслить образами, воображать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Ефремовой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деятельность, состоящая в создании представлений и мысленных ситуаций, никогда в целом не воспринимавшихся человеком в действительности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/энциклопедический словарь/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к построению новых образов путем переработки психических компонентов, приобретенных в прошлом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опыте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словарь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Психический процесс создания образов, предметов, ситуаций, обстоятельств, путем проведения имеющихся у человека знаний в новое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А.В. Петровскому/.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8997" y="142505"/>
            <a:ext cx="11994078" cy="6056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видов воображения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709834"/>
              </p:ext>
            </p:extLst>
          </p:nvPr>
        </p:nvGraphicFramePr>
        <p:xfrm>
          <a:off x="-73572" y="570017"/>
          <a:ext cx="9217571" cy="6068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17571"/>
              </a:tblGrid>
              <a:tr h="6068289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 степени целенаправленности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(С.Л. Рубинштейн, А.В. Петровский, А.Я.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Дудецкий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6666"/>
              </p:ext>
            </p:extLst>
          </p:nvPr>
        </p:nvGraphicFramePr>
        <p:xfrm>
          <a:off x="91440" y="1116279"/>
          <a:ext cx="3740331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0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(произвольное)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08330"/>
              </p:ext>
            </p:extLst>
          </p:nvPr>
        </p:nvGraphicFramePr>
        <p:xfrm>
          <a:off x="5434942" y="1116278"/>
          <a:ext cx="357843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84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Пассивное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(непроизвольное)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H="1">
            <a:off x="1161453" y="1512518"/>
            <a:ext cx="273133" cy="427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78298" y="1503425"/>
            <a:ext cx="1320739" cy="2713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56671"/>
              </p:ext>
            </p:extLst>
          </p:nvPr>
        </p:nvGraphicFramePr>
        <p:xfrm>
          <a:off x="291217" y="1918547"/>
          <a:ext cx="2137559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559"/>
              </a:tblGrid>
              <a:tr h="339565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воссоздающее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07695"/>
              </p:ext>
            </p:extLst>
          </p:nvPr>
        </p:nvGraphicFramePr>
        <p:xfrm>
          <a:off x="2868881" y="4216575"/>
          <a:ext cx="2563751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3751"/>
              </a:tblGrid>
              <a:tr h="327691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94" y="4582335"/>
            <a:ext cx="3220791" cy="214719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3" y="2327747"/>
            <a:ext cx="3127107" cy="2071708"/>
          </a:xfrm>
          <a:prstGeom prst="rect">
            <a:avLst/>
          </a:prstGeom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6106182" y="1538103"/>
            <a:ext cx="273133" cy="427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06816"/>
              </p:ext>
            </p:extLst>
          </p:nvPr>
        </p:nvGraphicFramePr>
        <p:xfrm>
          <a:off x="4985925" y="2027367"/>
          <a:ext cx="2137559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559"/>
              </a:tblGrid>
              <a:tr h="339565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преднамеренное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50777"/>
              </p:ext>
            </p:extLst>
          </p:nvPr>
        </p:nvGraphicFramePr>
        <p:xfrm>
          <a:off x="6636724" y="3544384"/>
          <a:ext cx="2137559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559"/>
              </a:tblGrid>
              <a:tr h="339565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непреднамеренное</a:t>
                      </a:r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5" name="Прямая со стрелкой 34"/>
          <p:cNvCxnSpPr/>
          <p:nvPr/>
        </p:nvCxnSpPr>
        <p:spPr>
          <a:xfrm>
            <a:off x="7270305" y="1538103"/>
            <a:ext cx="581890" cy="2066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42" y="4013319"/>
            <a:ext cx="3533679" cy="26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62" y="147144"/>
            <a:ext cx="8902262" cy="66004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виду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</a:t>
            </a:r>
          </a:p>
          <a:p>
            <a:endParaRPr lang="ru-RU" sz="1800" dirty="0" smtClean="0"/>
          </a:p>
          <a:p>
            <a:pPr marL="0" indent="0" algn="ctr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приёмам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агглютинация — создание нового образа из частей других образов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гиперболизация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увеличение или уменьшение объекта и его частей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схематизация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выделение различий и выявление черт сходства;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типизация — выделение существенного, повторяющегося в однородных явлениях.</a:t>
            </a:r>
          </a:p>
          <a:p>
            <a:endParaRPr lang="ru-RU" sz="1800" dirty="0" smtClean="0"/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волевых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преднамеренное;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непреднамеренное.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82964"/>
              </p:ext>
            </p:extLst>
          </p:nvPr>
        </p:nvGraphicFramePr>
        <p:xfrm>
          <a:off x="63061" y="745359"/>
          <a:ext cx="4908331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833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Репродуктивное воображение (воссоздание действительности такой, какая она есть)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6711"/>
              </p:ext>
            </p:extLst>
          </p:nvPr>
        </p:nvGraphicFramePr>
        <p:xfrm>
          <a:off x="5213130" y="745359"/>
          <a:ext cx="375219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219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Продуктивное (творческое) воображение: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58496"/>
              </p:ext>
            </p:extLst>
          </p:nvPr>
        </p:nvGraphicFramePr>
        <p:xfrm>
          <a:off x="5213130" y="1612814"/>
          <a:ext cx="174471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4718"/>
              </a:tblGrid>
              <a:tr h="51027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относительной новизной образов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02957"/>
              </p:ext>
            </p:extLst>
          </p:nvPr>
        </p:nvGraphicFramePr>
        <p:xfrm>
          <a:off x="7220606" y="1612814"/>
          <a:ext cx="1744718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4718"/>
              </a:tblGrid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абсолютной новизной образов.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5213130" y="430486"/>
            <a:ext cx="1660636" cy="262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90345" y="430486"/>
            <a:ext cx="1492467" cy="210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656784" y="1393760"/>
            <a:ext cx="15768" cy="219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364012" y="1393760"/>
            <a:ext cx="89337" cy="2190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586"/>
              </p:ext>
            </p:extLst>
          </p:nvPr>
        </p:nvGraphicFramePr>
        <p:xfrm>
          <a:off x="1576550" y="2951392"/>
          <a:ext cx="24068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87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конкретное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48789"/>
              </p:ext>
            </p:extLst>
          </p:nvPr>
        </p:nvGraphicFramePr>
        <p:xfrm>
          <a:off x="5213130" y="2945611"/>
          <a:ext cx="240687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6870"/>
              </a:tblGrid>
              <a:tr h="321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абстрактное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 flipH="1">
            <a:off x="3636578" y="2675627"/>
            <a:ext cx="478220" cy="2663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13130" y="2675627"/>
            <a:ext cx="578070" cy="2663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614" y="94594"/>
            <a:ext cx="8954571" cy="66635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017496" y="2271030"/>
            <a:ext cx="2846198" cy="10677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воображения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2310953" y="2439318"/>
            <a:ext cx="680435" cy="4846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5400000">
            <a:off x="4234717" y="1691575"/>
            <a:ext cx="593495" cy="4846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4325448">
            <a:off x="5223399" y="3472372"/>
            <a:ext cx="1317071" cy="4846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8336894">
            <a:off x="2514271" y="3507949"/>
            <a:ext cx="1224354" cy="4846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0800000">
            <a:off x="5889802" y="2439318"/>
            <a:ext cx="825173" cy="4846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75934" y="192545"/>
            <a:ext cx="4387102" cy="13661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 – форма воображения, выражающаяся в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образа желаемого будущего</a:t>
            </a:r>
          </a:p>
        </p:txBody>
      </p:sp>
      <p:sp>
        <p:nvSpPr>
          <p:cNvPr id="11" name="Овал 10"/>
          <p:cNvSpPr/>
          <p:nvPr/>
        </p:nvSpPr>
        <p:spPr>
          <a:xfrm>
            <a:off x="184652" y="425842"/>
            <a:ext cx="2189412" cy="33013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Фантазия -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воображения, в которой изменяется облик действительности, отраженной в сознании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6688867" y="503199"/>
            <a:ext cx="2362688" cy="33013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Галлюцинации - 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воображения, в которой возникают образы при отсутствии какой бы то ни было внешней стимуляции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301804" y="4241551"/>
            <a:ext cx="3523962" cy="23867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Сновидения – 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рождаются нашим подсознанием или связаны с остаточной активностью отдельных участков коры головного мозга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5155298" y="4241551"/>
            <a:ext cx="3694412" cy="23797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Грёзы –  </a:t>
            </a:r>
          </a:p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своеобразные мечты, которые, как правило, являются оторванными от реальной действительности и в принципе не осуществимы</a:t>
            </a:r>
          </a:p>
        </p:txBody>
      </p:sp>
    </p:spTree>
    <p:extLst>
      <p:ext uri="{BB962C8B-B14F-4D97-AF65-F5344CB8AC3E}">
        <p14:creationId xmlns:p14="http://schemas.microsoft.com/office/powerpoint/2010/main" val="31856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" y="126125"/>
            <a:ext cx="8933794" cy="515006"/>
          </a:xfrm>
        </p:spPr>
        <p:txBody>
          <a:bodyPr>
            <a:noAutofit/>
          </a:bodyPr>
          <a:lstStyle/>
          <a:p>
            <a:pPr algn="ctr"/>
            <a:r>
              <a:rPr lang="ru-RU" sz="30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и другие познавательные процессы</a:t>
            </a:r>
            <a:endParaRPr lang="ru-RU" sz="30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634" y="641130"/>
            <a:ext cx="8933794" cy="613804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308" y="1298027"/>
            <a:ext cx="1740126" cy="5481143"/>
          </a:xfrm>
          <a:prstGeom prst="rect">
            <a:avLst/>
          </a:prstGeom>
          <a:solidFill>
            <a:srgbClr val="B8E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и мышление — процессы близкие по своей структуре и функциям.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С. Выготский называл их “чрезвычайно родственными”, отмечая общность их происхождения и строения как психологических систем. Воображение он рассматривал как необходимый, неотъемлемый момент мышления, особенно творческого, так как в мышление всегда включены процессы прогнозирования и предвосхищения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37680" y="1298027"/>
            <a:ext cx="1432038" cy="2622331"/>
          </a:xfrm>
          <a:prstGeom prst="rect">
            <a:avLst/>
          </a:prstGeom>
          <a:solidFill>
            <a:srgbClr val="B8E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включается в восприятие, влияет на создание образов воспринимаемых предметов и, в то же время, само зависит от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1965" y="1298027"/>
            <a:ext cx="1881374" cy="5481143"/>
          </a:xfrm>
          <a:prstGeom prst="rect">
            <a:avLst/>
          </a:prstGeom>
          <a:solidFill>
            <a:srgbClr val="B8E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является главным средством воображения. Воображение становится возможным благодаря речи и развивается вместе с ней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Речь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и фиксации представлений о предмете; именно речь дает ребенку возможность представить себе тот или иной предмет, которого он не видел, мыслить о нем и мысленно преобразовывать его. Задержки в речевом развитии всегда ведут к недоразвитию воображения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95585" y="1298027"/>
            <a:ext cx="1536490" cy="3652345"/>
          </a:xfrm>
          <a:prstGeom prst="rect">
            <a:avLst/>
          </a:prstGeom>
          <a:solidFill>
            <a:srgbClr val="B8E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материалом для воображения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собственный опыт и знания человека. В  своей деятельности воображение использует следы прошлых восприятий, впечатлений, представлений, то есть следы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04322" y="1298027"/>
            <a:ext cx="1874806" cy="5376042"/>
          </a:xfrm>
          <a:prstGeom prst="rect">
            <a:avLst/>
          </a:prstGeom>
          <a:solidFill>
            <a:srgbClr val="B8E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воображением и эмоциями существует глубокая   взаимосвязь. Одно из ее проявлений состоит в том, что при возникновении в сознании человека воображаемого образа он испытывает истинные, действительные, а не воображаемые эмоции, что позволяет избегать нежелательных воздействий и воплощать в жизнь желаемые образы. Л. С. Выготский назвал это законом “эмоциональной реальности воображения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880" y="777766"/>
            <a:ext cx="1756554" cy="415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7680" y="777766"/>
            <a:ext cx="1432038" cy="430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1964" y="777767"/>
            <a:ext cx="1881375" cy="415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95585" y="788279"/>
            <a:ext cx="1536490" cy="415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4321" y="788279"/>
            <a:ext cx="1874807" cy="415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уровень развития своего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воображения?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98" y="2073332"/>
            <a:ext cx="4582886" cy="4273541"/>
          </a:xfrm>
        </p:spPr>
      </p:pic>
    </p:spTree>
    <p:extLst>
      <p:ext uri="{BB962C8B-B14F-4D97-AF65-F5344CB8AC3E}">
        <p14:creationId xmlns:p14="http://schemas.microsoft.com/office/powerpoint/2010/main" val="13851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947911"/>
              </p:ext>
            </p:extLst>
          </p:nvPr>
        </p:nvGraphicFramePr>
        <p:xfrm>
          <a:off x="323528" y="980728"/>
          <a:ext cx="82868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145" y="73572"/>
            <a:ext cx="8881241" cy="704195"/>
          </a:xfrm>
          <a:solidFill>
            <a:srgbClr val="B8E8FE"/>
          </a:solidFill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 у детей</a:t>
            </a:r>
            <a:endParaRPr lang="ru-RU" sz="4000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1107</TotalTime>
  <Words>1094</Words>
  <Application>Microsoft Office PowerPoint</Application>
  <PresentationFormat>Экран (4:3)</PresentationFormat>
  <Paragraphs>168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МБДОУ – детский сад № 34, г. Екатеринбург</vt:lpstr>
      <vt:lpstr>Цель:</vt:lpstr>
      <vt:lpstr>Что же такое воображение ?</vt:lpstr>
      <vt:lpstr>5 видов воображения</vt:lpstr>
      <vt:lpstr>Презентация PowerPoint</vt:lpstr>
      <vt:lpstr>Презентация PowerPoint</vt:lpstr>
      <vt:lpstr>Воображение и другие познавательные процессы</vt:lpstr>
      <vt:lpstr>Как определить уровень развития своего воображения?</vt:lpstr>
      <vt:lpstr>Развитие воображения у детей</vt:lpstr>
      <vt:lpstr>Этапы развития воображения у детей дошкольного возраста</vt:lpstr>
      <vt:lpstr>Презентация PowerPoint</vt:lpstr>
      <vt:lpstr>Презентация PowerPoint</vt:lpstr>
      <vt:lpstr>Игра </vt:lpstr>
      <vt:lpstr>Презентация PowerPoint</vt:lpstr>
      <vt:lpstr>Презентация PowerPoint</vt:lpstr>
      <vt:lpstr>СОВМЕСТНА РАБОТА ВОСПИТАТЕЛЯ СО СПЕЦИАЛИСТОМ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42</cp:revision>
  <dcterms:created xsi:type="dcterms:W3CDTF">2016-04-24T04:26:54Z</dcterms:created>
  <dcterms:modified xsi:type="dcterms:W3CDTF">2016-04-28T21:13:37Z</dcterms:modified>
</cp:coreProperties>
</file>